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4" r:id="rId8"/>
    <p:sldMasterId id="2147483756" r:id="rId9"/>
    <p:sldMasterId id="2147483768" r:id="rId10"/>
    <p:sldMasterId id="2147483989" r:id="rId11"/>
  </p:sldMasterIdLst>
  <p:sldIdLst>
    <p:sldId id="285" r:id="rId12"/>
    <p:sldId id="258" r:id="rId13"/>
    <p:sldId id="259" r:id="rId14"/>
    <p:sldId id="261" r:id="rId15"/>
    <p:sldId id="271" r:id="rId16"/>
    <p:sldId id="260" r:id="rId17"/>
    <p:sldId id="273" r:id="rId18"/>
    <p:sldId id="274" r:id="rId19"/>
    <p:sldId id="269" r:id="rId20"/>
    <p:sldId id="275" r:id="rId21"/>
    <p:sldId id="263" r:id="rId22"/>
    <p:sldId id="264" r:id="rId23"/>
    <p:sldId id="265" r:id="rId24"/>
    <p:sldId id="266" r:id="rId25"/>
    <p:sldId id="262" r:id="rId26"/>
    <p:sldId id="267" r:id="rId27"/>
    <p:sldId id="283" r:id="rId28"/>
    <p:sldId id="284" r:id="rId29"/>
    <p:sldId id="280" r:id="rId30"/>
    <p:sldId id="281" r:id="rId31"/>
    <p:sldId id="282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65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604120D-DBF2-4F3C-A162-F55E366DD1CB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6D457D9-9D2B-426B-9BB0-C748640E42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8775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348C18F-1428-4699-83B8-4F578AFC0777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E83ACF3-B13F-4F47-AFAB-43A9D22176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538183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F98465A-CD16-4B83-9E5C-BB27CB2A7915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B1197B81-CFDC-4D68-A4CA-9AF4DB0D20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09336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9AAC637-6A29-4BDC-86BF-0EE79DC84283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C1034302-971A-4ADA-A105-71CF94BA20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382403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DBCD80B-A522-4145-9188-F728C116D4DF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98ADBD3-565C-427D-B19D-515FD3D22F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094525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4D100FF-C272-4DEC-B512-8E779F08E3CB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51B4461-6AB5-4300-9276-8EE0CB5E5D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371473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3A26656-0434-4600-8EE4-6095E457EDFF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B2EA11F6-88D0-4CE7-A589-FB2A397755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054119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DFF33B1-9982-43AA-97A2-6ED1AED4D725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4B420CE-C56B-4983-8C5B-0CAEFB4A75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87339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C8A3E7D-2BE0-43EA-9559-A0A44CDADB8C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AFF70240-6A4B-4982-8DB0-ED50C90426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879406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14CD86D-CA8B-43DD-B3F2-A661BF94749B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D7563B1-C8F5-4F7A-8E53-39D172B3B1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52578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ED899E8-098E-434D-A623-52B46DB59326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B001127-E5CF-4432-96F1-6AA4723EE5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437653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EDAF3B0-2616-4544-AD15-ACDDB7E4CFBF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C44326AA-C143-4FC0-9520-E90F6D48FE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1431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FB34980-2C99-432E-8D1D-D3AE7DD1F300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7FA08C2-0DF1-4AA5-B65B-B7EB9B1FCD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37062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BE9450E-2EBA-4BA9-A919-1329FD294490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B0A1E96-F0F0-4B7B-AF57-AF504EE88B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64424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8D1FB-C286-464C-B9F0-3DBA4C72748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0B021E-F0D0-4078-A371-2C6C4A4EF1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166605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525D2-4FFC-48AF-9555-30813023DD0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D3ED32-EEF1-4EB8-B57F-CC4D4AF136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664722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4975E6-8E73-4844-8551-FCBFFAE8E97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ED0AE0-69CF-4EA8-8E64-6557D1950F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532265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333952-AFF5-4094-BD55-B876B22A3D6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4E1A2-02F1-4194-9C6E-8A964C0DC3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477694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FB4191-77B0-488C-AA39-41AFF333A32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EA8ADB-978F-4C88-9DA3-5A3B37000F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06157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03CEEF-3340-40FF-A5AB-E38F881A12A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CA956E-E7D2-429C-9B1E-29B116985D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793964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5C0E3-DC59-4006-9E23-D566EAD3723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5CA4E2-C3A9-4F9E-A2F1-28539D84FA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0747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E8552-BA47-4A5B-BFD9-B1621CA744C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ACF09C-C1FA-48CE-A933-887FB3C8CB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161820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3DB2A-8994-4D35-8157-DDE2A5737FA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7ADA96-710E-4961-A2A7-AC728FAA4F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0530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079D70F-ED6A-47A8-9E5F-20875FFCA681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4AFE609A-BBA7-47B9-901C-DF58D0E5F7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986986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D6BBBE-AD63-4504-865F-4719B142BC1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B52FCD-2245-4943-9DC0-99DD98E42E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311414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800EB-1765-484D-8B6D-EAA338D4FCD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2/17/2015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D4E5F6-2B3F-4BAD-AA9D-BD3A8A82BC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119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64EC6C9-AD65-491F-8A0B-939C5C18E765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9A4B27C-5217-4591-BE25-B9F3F718EF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9787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8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5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602006C-FDE4-4A8B-8FA3-7BA64FBECFCA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1A9B685-9FB5-430A-B998-343AC09324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2020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987E5C5-A2E4-4E2C-9260-5B6C2D9B7A0B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F20A7D9-0C55-43FE-A677-A7B5544085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9162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F875D45-65D1-4414-B233-65CD5D679CA4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074B6E4-E30D-423B-9331-A788589206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5218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942698F-19FD-4748-9C22-66D283F31FFD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42760C26-B406-466D-9CB8-04946847D5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7803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ABBBE05-0CFE-477C-AFBA-32C5EE4E5B62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CFA1A30D-E9AE-4E4F-BC22-45DF737D7C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52646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5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2336214-8F2C-486E-849B-ABF6A4B99295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6B36E48-D36F-44E4-932B-999536FD8C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7329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763864A-446E-41D6-A69B-6CED3F959478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4F46754C-7B34-43F3-859F-C8E2361D32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6678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528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5FB14FB-A208-42AB-AA21-FE00D58DEAD5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403420D2-B085-43BF-A683-5688D73DFE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53951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9672262-5933-4DE2-A0B5-F8B97C0B5DFB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7A7B58A-6309-4B6B-8D69-3F3DB2105C3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13743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BCF651E-E612-4A62-94FD-7847A1CF8C7D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930DF18-4F5F-4F9E-9C4F-9958E260AC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23882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07729A7-A9EC-4079-8FF4-DF0D0F9A7B59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1A046E2-5774-4FE1-B76A-4DE98E4781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91947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2B39CD6-7B24-4946-AB83-A76FAFDF49C7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AA9E71ED-5644-4814-BC54-08337B8CEF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100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835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560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15B5C36-0208-4DF1-9489-AE788900651F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C82A08EC-CA9F-40A6-818E-247988931B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31344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D8AE1D5-89E0-4909-8236-89DB45ABC007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0353A5F-B70F-4CFA-83CB-5340594319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63124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BAE3BB3-E1CA-431E-9184-336F617333D9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6928EB0-88F0-401D-BAD3-E853F214FA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18805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4F1E597-F187-44F3-969F-3F10BE09DEB3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FA5E7C0-5304-4582-86BE-4FBEB6086D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77048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60A51DA-07A8-479E-8619-8C7F19CA4129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0BC93ED-5706-49AB-AA59-D246719F90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194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845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570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7336C0C-E3C6-4C07-B4DB-1F4AA643EE1D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B9B403A0-803D-4750-9979-FB45BCF6A5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47434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522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A072CAC-1E34-4D05-858E-ACF5D7E4CAF3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AE57B778-D334-4AA0-91EF-51522D7A87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71838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522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1C43677-40CD-4B95-811A-DB00F9A15FD7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4E1F393-71ED-4D3A-B383-9DC8ECE15E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77649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2632A5D-19DF-4B35-A119-3C1CC7886CDC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794FE34-8FD8-433B-8A17-8BB01A0967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9014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8B34140-6213-4421-8DBF-77DD62D18B13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736B856-5EB5-4D7B-B780-EA37CC3DB1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07796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A50B5A5-5030-4F0E-94C6-471A47C4FE5F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49EFE289-F645-428D-84EE-3FB1189FE6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66534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8D20A59-3348-4DE6-874A-C1E7C4DB2F93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74167C2-73DB-4C56-9605-3D5FDC6027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89248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827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552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E13FF25-22AD-45D9-B477-548B76CE7ECA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567D8A6-00FB-4DEA-B016-11CEA5FD43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77671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256FBD2-0965-47A0-90A9-72C6FC5FB374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E2CFCCB-76B1-4F0A-83B1-3FF305DB1F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35915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C473417-4BFA-463B-A030-D4DB91F5BC8B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51BC45D-2B8E-4C77-881D-08C01FF107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75448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61829CD-1522-4945-B399-B7E4F915A0D4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3AE0C87-3A6A-4C0E-8847-2670C40E49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737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0B847E3-65F5-4FBD-824A-F1D776E8F8A0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94FFE97-883E-41FF-8CBA-7C8D6F44BE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61868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DD4F59D-E6B4-4860-B57C-CAC7E104FD58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CCDE623-3709-4B5E-815C-B6CA46F8B1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00718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514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B42E39D-E178-45E4-AF00-75F90E3419CD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94EE049-54B3-4E13-8888-7EFACD857D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44035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514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B3E1F37-8CFD-4521-A2DB-EC242A02A389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9E1A25A-ADB0-44CF-93DD-B3CA8392B7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35620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5A6F681-E493-4085-B739-1D2D9AD0F01C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5168024D-B98C-4D2F-B287-F08E9721F8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04390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65B1673-E6D8-4913-B565-5DCE05975565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449A6D-4F3E-4D2A-A0C6-EC906B0683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22955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3871E05-41E8-43AE-A1CE-136775E26369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904EBDD-E025-42B4-89F1-494E5D4EDA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3919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287F1F1-D070-4B9F-9DD3-7D984AF6AD11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17E5A51-F7E9-4BEB-BFB1-377AC33634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87315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817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542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4F249CE-B6BF-4EF2-B364-49E73DC44AF0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3D91220-0E83-41A3-9EB7-A9988A19A3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03487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2D49CEB-6AD0-4D21-A6C8-CF92F2ED0603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089D5ED-E2D4-439A-91DA-B8CB62D99F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2804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02E2B22-5812-4E8F-8C42-D34812767381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0875F9E-9270-4D1C-B7CF-AC906A33B4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6945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2927B02-3EBE-4C26-94D0-5D35AE7E924A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AD57E928-6577-46C1-BD2F-C69CC2E173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07852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B3DCE1B-99EC-48EB-90DC-60673DD01CC5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827E1A4D-50D7-426A-87B9-28FDE16837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21768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570CD23-FBFD-432B-9A40-071DD019BE56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AFA04B2-A737-4714-8E85-AD417E9956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94429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504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E8B5BBA-6159-4A6C-89C7-F9D3E385A838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B539505-793A-4321-9322-C6E99ED3CB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98254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504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9DEF78D-8FB4-4093-B6ED-3929910ADA8E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F702513-BDA7-4A84-817B-BEA5D05E01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0158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FF418BC-8CFB-409B-AA72-EFF6B2A87673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883AFB60-B6B6-41EB-98C1-8C281DC43A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45648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E2360F8-FD03-4842-9763-36B93876602E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5FAD8134-097D-407C-AF77-48A74638C0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0109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1D77BB9-3348-4C54-918A-D48E8238C510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712D2BC-6932-4C67-9556-0CB001303F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333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C012229-F7D8-4E91-AB0C-392B89C51052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CE23082-1110-480C-90A0-6C94CE72D1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9955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805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530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9F1E5F8-2CE3-4E00-8C6F-F32B09446A30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6622CA7-2C9F-49D7-9862-F5D292543C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7481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1F74543-1C7E-4DF1-8980-26D39634E21D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AF3287E-DBCE-4F88-9E85-12E7706FD4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9438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EF56B9E-655E-4AB1-B7EB-0C26332E3A5D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EA28275-B4FC-4A66-9647-09F892D301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58786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5CDDBCB-AF86-492F-935F-16797AB26D2E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5CF1F35A-641B-4441-9A00-AF62D611A9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90026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2BA8A3A-5F99-4FD1-A48B-FFDF6918A8B8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C4A37AFB-3CF8-4B66-B1F7-DAC36CBF47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6110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93211E8-7052-493B-AFE3-1C1B2FBEE09D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58514D57-CD86-4DAF-8D00-E05C4BF9A8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43857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92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E34A17E-218F-4439-A13D-6DE2AF9DEE09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B93540B-4228-4BDE-B7A1-3616307C1E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10491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92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A50C623-7B81-4D8A-B9A6-693A36E0AC1C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A4FF135-0C5A-44A3-BF5F-022705A4E4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43461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0555646-E1BF-4EF0-8AB5-A5C9864DA6F6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F707B73-52FC-4776-A2F2-878B0B206D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497099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3466CA3-4876-4075-8CFC-9217B8020E72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A88035E7-0EC4-4F78-8FF0-8CDB3710E4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77418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00E4396-7BDB-4EDE-8B26-FA78AEF8A332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C05E0CB5-7109-420C-8E8A-740EFCD9E8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23807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CCB8169-BE72-4EE3-B17E-0F503277E5B9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079FD0D-448F-4863-A26A-66B4A00D06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875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9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51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1D01A5D-A522-43F7-BAE2-305EA658B007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AEA684CF-6CEA-4B59-88E0-2812CBEDAA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623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0132D08-99D0-4B75-ABFD-CDE1B4CB7235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96612BF-7B91-4822-B9D2-C1830E42DA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26341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92C415A-FD2E-46C0-951F-74EEC0C970DE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FCAFB36-9B3F-42CF-8DF6-C21AF59957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57970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9CD0C2B-FD52-4FD4-9EE4-2F6DF3C68695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45D036C6-CB8B-40E3-AF20-794790A57B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10461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5B065E7-B52E-45A8-9366-1BB661C1F183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5DB5DC31-F930-4D76-9015-7B31B8376B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229671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556B9D0-79DE-4F33-AC1D-83C2E9EA2580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81F43686-BBF3-4D8A-AB9F-61CCE4EFF4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03296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7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8560639-36A6-4797-8CD5-DBAD2A59B317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B6ACDDD-1B46-4645-8E73-B124B31455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441332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78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068369E-F598-4C43-BB29-E66B002E64CC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CC51499-EE38-49EF-900D-8480412939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55971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8DFF151-43DB-4834-9596-4CB653DFDD4D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30667E3-15A2-4662-B153-9B20C89B56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11678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F40F21A-FE36-4457-9DB9-AB89931F293F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AB5DF59C-0C64-4674-96C4-1FCA82C54B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148470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7A2A7D4-792E-4273-805D-2615E72A9C51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6586024-8480-4378-A57A-A7EF5AD450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555639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2494724-81A4-4218-9EDF-25F5D212DB92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4316FC73-A7E9-406F-892C-5CFABC3C5C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5204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532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99D80DD-7B8F-4A1E-A06F-73D1F7C89AEB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86056E31-56C4-4424-9383-6949E11494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96906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75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500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08A6072-9BC3-4524-8459-C63E3B06CB96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811FA413-9DCF-4CA6-96D2-56208DD764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7232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9D8F7D6-0F1E-44B4-A6C9-4F725ABDBCBB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8667CE2D-1C6C-4A51-9D44-716C4A6D7F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717304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1E5462D-17D3-42AB-B1EB-8ECB39E42043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C3E0D1F-3078-4123-9ED5-204883A5E7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676842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7362760-EF7D-40E6-ADF0-DE2302AB5594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DFEA560-EBC7-4143-A714-2590AF802D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799544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96A4437-82C0-4F7B-AEDE-0B8DDD73E5CC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57983392-3E4A-4DC4-9F23-723AD7D2FF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99928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62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5D46B19-3AD8-4D18-AFAC-B4EC737E51B2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C0BC0765-BD3C-4E3C-A191-5B3C264A04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93389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62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E00E034-C497-4138-81FF-30C1CC07BC05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494993C-B62E-41DF-B1D8-AC619F09B0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231328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60438AD-8730-4F0F-9F86-1378DC0D2B2D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504BDB4-8DAC-42B0-8902-7417085418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756243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0E4AA81-96C8-4EF9-8B17-7FD861065E9E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FD3697A-8556-4726-B635-CB82EBC55F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982437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D5CA20C-6693-409A-831A-C2C062E7261E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5EEADE48-CC59-4627-8591-9545911DCB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0662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532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D24E476-4699-4CBD-8FE1-900A1B327528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79E1EA7-5B69-4D71-B67F-5EC29D408D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754135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11F3DAC-B9BE-4093-965A-5A7D93C95C90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41EAA71-A1D6-4D09-9153-575D672FCD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23309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57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82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8640A61-404E-4748-A6F7-BDFB0B1AA1FF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4B252EA-B980-430F-BB9F-5946CDA069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226006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E596EA7-8EFA-4410-BDB4-AE211C0C3B4B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41D005B3-2F3B-461C-A6D4-5E015AC887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212652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A8C1BDF-1C21-4314-AF8B-CCEA8C772F4E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AEDDDFC-1357-43A7-AAC7-6AD72DF486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447609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FD322C-7825-413E-B0D2-6EB42C77079E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F53D707-7A75-4B14-8A0E-1DE2B594BB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946483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A8533FE-60A3-4257-B653-A7B3D066F4EA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1C843195-DD90-4B64-AC1F-2D5F37D407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4776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44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EC76CA5-CA85-495B-8D89-C55EFA2582C4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7E5A5DA-E10D-4705-9E38-D52C7159A5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34783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44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56B609C-CCC8-4722-A27A-9340E0BDCFA0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AA34152-25A4-44B4-9F40-3B8981FBF3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18336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8A61A1D-83BC-4E59-9CD3-9F53ED3FC854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C74BFD0-AA9F-40B0-8F39-87D93AC7D6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536722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65693EA-A0D8-4084-8A83-323BAA09E197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B2A128F-D3B5-4050-9069-4D9E486A15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929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61331BFE-2277-4005-BB8F-FC85E8FE2973}" type="datetimeFigureOut">
              <a:rPr lang="en-US" altLang="en-US"/>
              <a:pPr/>
              <a:t>2/17/2015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1B8ED86-D105-4D22-8456-D31A945D5CD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116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DED9FF3F-565C-48C7-947B-58A3ED6C6592}" type="datetimeFigureOut">
              <a:rPr lang="en-US" altLang="en-US"/>
              <a:pPr/>
              <a:t>2/17/2015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87FBE73-5153-4E8F-B423-1DDAA98A500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fld id="{DB576D71-6706-4286-A568-5245C365B4D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>
                <a:defRPr/>
              </a:pPr>
              <a:t>2/17/2015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 defTabSz="342900"/>
            <a:fld id="{D7D27A7A-517A-46F5-854A-48AAB5189E42}" type="slidenum">
              <a:rPr lang="en-US" altLang="en-US" smtClean="0"/>
              <a:pPr defTabSz="342900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448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53573C5F-FA24-4431-AAC9-5619735F2E81}" type="datetimeFigureOut">
              <a:rPr lang="en-US" altLang="en-US"/>
              <a:pPr/>
              <a:t>2/17/2015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4AC5D35-7E77-40A8-918B-339B0644661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95B0FBE1-ED4E-4C36-9466-857E2E40B23B}" type="datetimeFigureOut">
              <a:rPr lang="en-US" altLang="en-US"/>
              <a:pPr/>
              <a:t>2/17/2015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D9056DD2-6DEF-4689-8895-86FE23B1EDD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789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3B7FA264-0607-4171-9328-1AB135BE679D}" type="datetimeFigureOut">
              <a:rPr lang="en-US" altLang="en-US"/>
              <a:pPr/>
              <a:t>2/17/2015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E8905C6D-66BB-437D-92D9-583311A5D40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017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217C362E-9E36-4979-9B5D-0B0FCA4B352E}" type="datetimeFigureOut">
              <a:rPr lang="en-US" altLang="en-US"/>
              <a:pPr/>
              <a:t>2/17/2015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AF105C1-DABF-49B7-AE8B-E022FB76E64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6246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2D2FAFBE-0BA8-4A64-AA02-0DABEF49005D}" type="datetimeFigureOut">
              <a:rPr lang="en-US" altLang="en-US"/>
              <a:pPr/>
              <a:t>2/17/2015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984F58B-91AA-4522-BE60-0D7D6982130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7475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E9A36469-382D-4208-B03E-86F46A98612F}" type="datetimeFigureOut">
              <a:rPr lang="en-US" altLang="en-US"/>
              <a:pPr/>
              <a:t>2/17/2015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A79BB05-8F48-4F5D-997F-C80B82E1174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8704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AAAF8EB1-2DC2-442F-AF85-0A7D45E710C1}" type="datetimeFigureOut">
              <a:rPr lang="en-US" altLang="en-US"/>
              <a:pPr/>
              <a:t>2/17/2015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B43A007B-7ABC-4DCE-A6B9-919A1FB9051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993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C9639AB8-BC10-49FF-9E84-669A350D8D45}" type="datetimeFigureOut">
              <a:rPr lang="en-US" altLang="en-US"/>
              <a:pPr/>
              <a:t>2/17/2015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1011D34-015E-411E-88D0-AFB708A6C88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Q2irbf3-iE&amp;feature=youtu.be" TargetMode="External"/><Relationship Id="rId2" Type="http://schemas.openxmlformats.org/officeDocument/2006/relationships/slideLayout" Target="../slideLayouts/slideLayout46.xml"/><Relationship Id="rId1" Type="http://schemas.openxmlformats.org/officeDocument/2006/relationships/themeOverride" Target="../theme/themeOverr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68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79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0.xml"/><Relationship Id="rId1" Type="http://schemas.openxmlformats.org/officeDocument/2006/relationships/themeOverride" Target="../theme/themeOverr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371725"/>
            <a:ext cx="2667000" cy="422673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N" sz="1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IOT DESIGN CHALLENGE</a:t>
            </a:r>
            <a:endParaRPr lang="en-IN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0730166">
            <a:off x="1595221" y="1815931"/>
            <a:ext cx="6517481" cy="1028700"/>
          </a:xfrm>
          <a:scene3d>
            <a:camera prst="orthographicFront">
              <a:rot lat="18965086" lon="1456724" rev="21176457"/>
            </a:camera>
            <a:lightRig rig="threePt" dir="t"/>
          </a:scene3d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N" sz="1600" b="1" dirty="0">
                <a:solidFill>
                  <a:schemeClr val="accent2">
                    <a:lumMod val="50000"/>
                  </a:schemeClr>
                </a:solidFill>
              </a:rPr>
              <a:t>STUDENT LIBRARY ASSISTANT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4191000" y="2514600"/>
            <a:ext cx="1788319" cy="3039665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21004568" lon="2947552" rev="2270"/>
            </a:camera>
            <a:lightRig rig="threePt" dir="t"/>
          </a:scene3d>
          <a:extLst/>
        </p:spPr>
        <p:txBody>
          <a:bodyPr>
            <a:normAutofit/>
          </a:bodyPr>
          <a:lstStyle>
            <a:lvl1pPr marL="0" indent="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None/>
              <a:defRPr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5B9BD5"/>
              </a:buClr>
              <a:defRPr/>
            </a:pPr>
            <a:r>
              <a:rPr lang="en-IN" sz="1400" i="1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NCSU </a:t>
            </a:r>
            <a:r>
              <a:rPr lang="en-IN" sz="1400" i="1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WOLVES</a:t>
            </a:r>
            <a:endParaRPr lang="en-IN" sz="1400" i="1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fontAlgn="auto">
              <a:spcAft>
                <a:spcPts val="0"/>
              </a:spcAft>
              <a:buClr>
                <a:srgbClr val="5B9BD5"/>
              </a:buClr>
              <a:defRPr/>
            </a:pPr>
            <a:r>
              <a:rPr lang="en-IN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Vrushti</a:t>
            </a:r>
            <a:r>
              <a:rPr lang="en-IN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Shah</a:t>
            </a:r>
          </a:p>
          <a:p>
            <a:pPr fontAlgn="auto">
              <a:spcAft>
                <a:spcPts val="0"/>
              </a:spcAft>
              <a:buClr>
                <a:srgbClr val="5B9BD5"/>
              </a:buClr>
              <a:defRPr/>
            </a:pPr>
            <a:r>
              <a:rPr lang="en-IN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Dharin</a:t>
            </a:r>
            <a:r>
              <a:rPr lang="en-IN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N" sz="1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Updhyay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2548940"/>
            <a:ext cx="4572000" cy="65146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20999999" lon="2999974" rev="0"/>
            </a:camera>
            <a:lightRig rig="threePt" dir="t"/>
          </a:scene3d>
        </p:spPr>
        <p:txBody>
          <a:bodyPr>
            <a:noAutofit/>
          </a:bodyPr>
          <a:lstStyle/>
          <a:p>
            <a:pPr defTabSz="457200" fontAlgn="auto">
              <a:spcBef>
                <a:spcPts val="1000"/>
              </a:spcBef>
              <a:spcAft>
                <a:spcPts val="0"/>
              </a:spcAft>
              <a:buClr>
                <a:srgbClr val="5B9BD5"/>
              </a:buClr>
              <a:buFont typeface="Wingdings 3" panose="05040102010807070707" pitchFamily="18" charset="2"/>
              <a:buNone/>
            </a:pPr>
            <a:r>
              <a:rPr lang="en-IN" sz="16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cs"/>
              </a:rPr>
              <a:t>Chetan</a:t>
            </a:r>
            <a:r>
              <a:rPr lang="en-IN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cs"/>
              </a:rPr>
              <a:t> </a:t>
            </a:r>
            <a:r>
              <a:rPr lang="en-IN" sz="16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cs"/>
              </a:rPr>
              <a:t>Pawar</a:t>
            </a:r>
            <a:endParaRPr lang="en-IN" sz="16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+mn-cs"/>
            </a:endParaRPr>
          </a:p>
          <a:p>
            <a:pPr defTabSz="457200" fontAlgn="auto">
              <a:spcBef>
                <a:spcPts val="1000"/>
              </a:spcBef>
              <a:spcAft>
                <a:spcPts val="0"/>
              </a:spcAft>
              <a:buClr>
                <a:srgbClr val="5B9BD5"/>
              </a:buClr>
              <a:buFont typeface="Wingdings 3" panose="05040102010807070707" pitchFamily="18" charset="2"/>
              <a:buNone/>
            </a:pPr>
            <a:r>
              <a:rPr lang="en-IN" sz="1600" i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cs"/>
              </a:rPr>
              <a:t>Siddhant</a:t>
            </a:r>
            <a:r>
              <a:rPr lang="en-IN" sz="16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cs"/>
              </a:rPr>
              <a:t> </a:t>
            </a:r>
            <a:r>
              <a:rPr lang="en-IN" sz="1600" i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cs"/>
              </a:rPr>
              <a:t>Oza</a:t>
            </a:r>
            <a:endParaRPr lang="en-IN" sz="1600" i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+mn-cs"/>
            </a:endParaRPr>
          </a:p>
          <a:p>
            <a:pPr defTabSz="457200" fontAlgn="auto">
              <a:spcBef>
                <a:spcPts val="1000"/>
              </a:spcBef>
              <a:spcAft>
                <a:spcPts val="0"/>
              </a:spcAft>
              <a:buClr>
                <a:srgbClr val="5B9BD5"/>
              </a:buClr>
              <a:buFont typeface="Wingdings 3" panose="05040102010807070707" pitchFamily="18" charset="2"/>
              <a:buNone/>
            </a:pPr>
            <a:r>
              <a:rPr lang="en-IN" sz="16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cs typeface="+mn-cs"/>
              </a:rPr>
              <a:t>Mentor: Mihir Shah</a:t>
            </a:r>
            <a:endParaRPr lang="en-IN" sz="16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37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152400"/>
            <a:ext cx="8153400" cy="67056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38200" y="228600"/>
            <a:ext cx="3352800" cy="2922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733925" y="3886200"/>
            <a:ext cx="3800475" cy="2971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343400" y="228600"/>
            <a:ext cx="3810000" cy="2922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28004" name="Group 4"/>
          <p:cNvGrpSpPr>
            <a:grpSpLocks/>
          </p:cNvGrpSpPr>
          <p:nvPr/>
        </p:nvGrpSpPr>
        <p:grpSpPr bwMode="auto">
          <a:xfrm>
            <a:off x="4889063" y="2372611"/>
            <a:ext cx="423396" cy="709613"/>
            <a:chOff x="2057400" y="3886200"/>
            <a:chExt cx="1371600" cy="2438400"/>
          </a:xfrm>
        </p:grpSpPr>
        <p:sp>
          <p:nvSpPr>
            <p:cNvPr id="6" name="Oval 5"/>
            <p:cNvSpPr/>
            <p:nvPr/>
          </p:nvSpPr>
          <p:spPr>
            <a:xfrm>
              <a:off x="2327564" y="3886200"/>
              <a:ext cx="872836" cy="83836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7" name="Straight Connector 6"/>
            <p:cNvCxnSpPr>
              <a:stCxn id="6" idx="4"/>
            </p:cNvCxnSpPr>
            <p:nvPr/>
          </p:nvCxnSpPr>
          <p:spPr>
            <a:xfrm>
              <a:off x="2763982" y="4724560"/>
              <a:ext cx="6928" cy="106584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2057400" y="5790400"/>
              <a:ext cx="713510" cy="5342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763982" y="5790400"/>
              <a:ext cx="665018" cy="5342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200564" y="5028720"/>
              <a:ext cx="1228436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loud Callout 10"/>
          <p:cNvSpPr/>
          <p:nvPr/>
        </p:nvSpPr>
        <p:spPr>
          <a:xfrm>
            <a:off x="4820584" y="1131621"/>
            <a:ext cx="2836862" cy="1108075"/>
          </a:xfrm>
          <a:prstGeom prst="cloudCallout">
            <a:avLst>
              <a:gd name="adj1" fmla="val -33473"/>
              <a:gd name="adj2" fmla="val 5926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b="1" dirty="0"/>
              <a:t>I am in Room </a:t>
            </a:r>
            <a:r>
              <a:rPr lang="en-US" altLang="en-US" b="1" dirty="0" smtClean="0"/>
              <a:t>2 </a:t>
            </a:r>
            <a:r>
              <a:rPr lang="en-US" altLang="en-US" b="1" dirty="0" smtClean="0">
                <a:sym typeface="Wingdings" panose="05000000000000000000" pitchFamily="2" charset="2"/>
              </a:rPr>
              <a:t></a:t>
            </a:r>
            <a:endParaRPr lang="en-US" altLang="en-US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2593975" y="2743200"/>
            <a:ext cx="758825" cy="3828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B1</a:t>
            </a:r>
            <a:endParaRPr lang="en-US" dirty="0"/>
          </a:p>
        </p:txBody>
      </p:sp>
      <p:sp>
        <p:nvSpPr>
          <p:cNvPr id="128013" name="TextBox 18"/>
          <p:cNvSpPr txBox="1">
            <a:spLocks noChangeArrowheads="1"/>
          </p:cNvSpPr>
          <p:nvPr/>
        </p:nvSpPr>
        <p:spPr bwMode="auto">
          <a:xfrm>
            <a:off x="863600" y="231775"/>
            <a:ext cx="12969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 dirty="0" smtClean="0">
                <a:solidFill>
                  <a:srgbClr val="0070C0"/>
                </a:solidFill>
              </a:rPr>
              <a:t>Room 1</a:t>
            </a:r>
            <a:endParaRPr lang="en-US" altLang="en-US" sz="2400" b="1" dirty="0">
              <a:solidFill>
                <a:srgbClr val="0070C0"/>
              </a:solidFill>
            </a:endParaRPr>
          </a:p>
        </p:txBody>
      </p:sp>
      <p:sp>
        <p:nvSpPr>
          <p:cNvPr id="128014" name="TextBox 19"/>
          <p:cNvSpPr txBox="1">
            <a:spLocks noChangeArrowheads="1"/>
          </p:cNvSpPr>
          <p:nvPr/>
        </p:nvSpPr>
        <p:spPr bwMode="auto">
          <a:xfrm>
            <a:off x="4343400" y="288925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 dirty="0" smtClean="0">
                <a:solidFill>
                  <a:srgbClr val="0070C0"/>
                </a:solidFill>
              </a:rPr>
              <a:t>Room 2</a:t>
            </a:r>
            <a:endParaRPr lang="en-US" altLang="en-US" sz="2400" b="1" dirty="0">
              <a:solidFill>
                <a:srgbClr val="0070C0"/>
              </a:solidFill>
            </a:endParaRPr>
          </a:p>
        </p:txBody>
      </p:sp>
      <p:sp>
        <p:nvSpPr>
          <p:cNvPr id="128015" name="TextBox 20"/>
          <p:cNvSpPr txBox="1">
            <a:spLocks noChangeArrowheads="1"/>
          </p:cNvSpPr>
          <p:nvPr/>
        </p:nvSpPr>
        <p:spPr bwMode="auto">
          <a:xfrm>
            <a:off x="4784725" y="3935413"/>
            <a:ext cx="15938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 dirty="0" smtClean="0">
                <a:solidFill>
                  <a:srgbClr val="0070C0"/>
                </a:solidFill>
              </a:rPr>
              <a:t>Room 3</a:t>
            </a:r>
            <a:endParaRPr lang="en-US" altLang="en-US" sz="2400" b="1" dirty="0">
              <a:solidFill>
                <a:srgbClr val="0070C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226938" y="2665800"/>
            <a:ext cx="745521" cy="5228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0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2065338"/>
            <a:ext cx="76835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Arrow Connector 31"/>
          <p:cNvCxnSpPr/>
          <p:nvPr/>
        </p:nvCxnSpPr>
        <p:spPr>
          <a:xfrm flipH="1" flipV="1">
            <a:off x="4972459" y="3126069"/>
            <a:ext cx="56741" cy="135832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407515" y="2601470"/>
            <a:ext cx="793000" cy="441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5410200" y="2446336"/>
            <a:ext cx="644525" cy="1651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029200" y="4560780"/>
            <a:ext cx="0" cy="11856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8016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3481388"/>
            <a:ext cx="1858963" cy="33258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870697" y="3926820"/>
            <a:ext cx="1704351" cy="2472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B1 = -50dB</a:t>
            </a:r>
            <a:b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B2 = -30dB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B3 = -70dB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are in Room 2</a:t>
            </a:r>
            <a:endParaRPr lang="en-US" sz="1600" dirty="0"/>
          </a:p>
        </p:txBody>
      </p:sp>
      <p:sp>
        <p:nvSpPr>
          <p:cNvPr id="44" name="Rounded Rectangle 43"/>
          <p:cNvSpPr/>
          <p:nvPr/>
        </p:nvSpPr>
        <p:spPr>
          <a:xfrm>
            <a:off x="6054725" y="2768319"/>
            <a:ext cx="758825" cy="3828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B2</a:t>
            </a:r>
            <a:endParaRPr lang="en-US" dirty="0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2090457"/>
            <a:ext cx="76835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ounded Rectangle 45"/>
          <p:cNvSpPr/>
          <p:nvPr/>
        </p:nvSpPr>
        <p:spPr>
          <a:xfrm>
            <a:off x="4799853" y="6424331"/>
            <a:ext cx="758825" cy="3828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B3</a:t>
            </a:r>
            <a:endParaRPr lang="en-US" dirty="0"/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328" y="5746469"/>
            <a:ext cx="76835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22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684963" cy="1281113"/>
          </a:xfrm>
        </p:spPr>
        <p:txBody>
          <a:bodyPr/>
          <a:lstStyle/>
          <a:p>
            <a:r>
              <a:rPr lang="en-IN" altLang="en-US" smtClean="0"/>
              <a:t>DEMO</a:t>
            </a:r>
          </a:p>
        </p:txBody>
      </p:sp>
      <p:sp>
        <p:nvSpPr>
          <p:cNvPr id="130051" name="Content Placeholder 2"/>
          <p:cNvSpPr>
            <a:spLocks noGrp="1"/>
          </p:cNvSpPr>
          <p:nvPr>
            <p:ph idx="1"/>
          </p:nvPr>
        </p:nvSpPr>
        <p:spPr>
          <a:xfrm>
            <a:off x="-1588" y="1281113"/>
            <a:ext cx="8916988" cy="3778250"/>
          </a:xfrm>
        </p:spPr>
        <p:txBody>
          <a:bodyPr/>
          <a:lstStyle/>
          <a:p>
            <a:r>
              <a:rPr lang="en-IN" altLang="en-US" dirty="0" smtClean="0"/>
              <a:t>In case it doesn’t work live, here is the video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IN" altLang="en-US" dirty="0" smtClean="0">
                <a:hlinkClick r:id="rId3"/>
              </a:rPr>
              <a:t>www.youtube.com/watch?v=WQ2irbf3-iE&amp;feature=youtu.be</a:t>
            </a:r>
            <a:endParaRPr lang="en-IN" altLang="en-US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456" y="900510"/>
            <a:ext cx="2660838" cy="14565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lum bright="8000"/>
            <a:extLst/>
          </a:blip>
          <a:stretch>
            <a:fillRect/>
          </a:stretch>
        </p:blipFill>
        <p:spPr>
          <a:xfrm>
            <a:off x="3126180" y="851860"/>
            <a:ext cx="1088764" cy="1935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>
              <a:schemeClr val="accent1"/>
            </a:glow>
            <a:reflection blurRad="12700" stA="38000" endPos="28000" dist="5000" dir="5400000" sy="-100000" algn="bl" rotWithShape="0"/>
          </a:effectLst>
        </p:spPr>
      </p:pic>
      <p:sp>
        <p:nvSpPr>
          <p:cNvPr id="40" name="Flowchart: Terminator 39"/>
          <p:cNvSpPr/>
          <p:nvPr/>
        </p:nvSpPr>
        <p:spPr>
          <a:xfrm>
            <a:off x="1316038" y="1319213"/>
            <a:ext cx="1708150" cy="600075"/>
          </a:xfrm>
          <a:prstGeom prst="flowChartTerminator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black"/>
                </a:solidFill>
                <a:latin typeface="+mn-lt"/>
              </a:rPr>
              <a:t>START</a:t>
            </a:r>
          </a:p>
        </p:txBody>
      </p:sp>
      <p:sp>
        <p:nvSpPr>
          <p:cNvPr id="41" name="Flowchart: Data 40"/>
          <p:cNvSpPr/>
          <p:nvPr/>
        </p:nvSpPr>
        <p:spPr>
          <a:xfrm>
            <a:off x="1066800" y="2590800"/>
            <a:ext cx="2238375" cy="725488"/>
          </a:xfrm>
          <a:prstGeom prst="flowChartInputOutpu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white"/>
                </a:solidFill>
                <a:latin typeface="+mn-lt"/>
              </a:rPr>
              <a:t>Enter </a:t>
            </a:r>
            <a:r>
              <a:rPr lang="en-US" kern="0" dirty="0">
                <a:solidFill>
                  <a:prstClr val="white"/>
                </a:solidFill>
                <a:latin typeface="+mn-lt"/>
              </a:rPr>
              <a:t>credentials</a:t>
            </a:r>
            <a:endParaRPr lang="en-US" kern="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2" name="Flowchart: Terminator 41"/>
          <p:cNvSpPr/>
          <p:nvPr/>
        </p:nvSpPr>
        <p:spPr>
          <a:xfrm>
            <a:off x="6038850" y="1319213"/>
            <a:ext cx="1709738" cy="600075"/>
          </a:xfrm>
          <a:prstGeom prst="flowChartTerminator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black"/>
                </a:solidFill>
                <a:latin typeface="+mn-lt"/>
              </a:rPr>
              <a:t>START</a:t>
            </a:r>
          </a:p>
        </p:txBody>
      </p:sp>
      <p:sp>
        <p:nvSpPr>
          <p:cNvPr id="43" name="Flowchart: Process 42"/>
          <p:cNvSpPr/>
          <p:nvPr/>
        </p:nvSpPr>
        <p:spPr>
          <a:xfrm>
            <a:off x="6061075" y="2735263"/>
            <a:ext cx="1665288" cy="804862"/>
          </a:xfrm>
          <a:prstGeom prst="flowChartProcess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white"/>
                </a:solidFill>
                <a:latin typeface="+mn-lt"/>
              </a:rPr>
              <a:t>Listen on endpoint</a:t>
            </a:r>
            <a:br>
              <a:rPr lang="en-US" kern="0" dirty="0">
                <a:solidFill>
                  <a:prstClr val="white"/>
                </a:solidFill>
                <a:latin typeface="+mn-lt"/>
              </a:rPr>
            </a:br>
            <a:r>
              <a:rPr lang="en-US" kern="0" dirty="0">
                <a:solidFill>
                  <a:prstClr val="white"/>
                </a:solidFill>
                <a:latin typeface="+mn-lt"/>
              </a:rPr>
              <a:t>‘/login’</a:t>
            </a:r>
          </a:p>
        </p:txBody>
      </p:sp>
      <p:sp>
        <p:nvSpPr>
          <p:cNvPr id="44" name="Flowchart: Decision 43"/>
          <p:cNvSpPr/>
          <p:nvPr/>
        </p:nvSpPr>
        <p:spPr>
          <a:xfrm>
            <a:off x="5657850" y="4048125"/>
            <a:ext cx="2471738" cy="1293813"/>
          </a:xfrm>
          <a:prstGeom prst="flowChartDecision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+mn-lt"/>
              </a:rPr>
              <a:t>Verify username &amp; password</a:t>
            </a:r>
          </a:p>
        </p:txBody>
      </p:sp>
      <p:cxnSp>
        <p:nvCxnSpPr>
          <p:cNvPr id="131081" name="Straight Arrow Connector 44"/>
          <p:cNvCxnSpPr>
            <a:cxnSpLocks noChangeShapeType="1"/>
            <a:stCxn id="40" idx="2"/>
            <a:endCxn id="41" idx="1"/>
          </p:cNvCxnSpPr>
          <p:nvPr/>
        </p:nvCxnSpPr>
        <p:spPr bwMode="auto">
          <a:xfrm>
            <a:off x="2170113" y="1919288"/>
            <a:ext cx="15875" cy="671512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082" name="Straight Arrow Connector 45"/>
          <p:cNvCxnSpPr>
            <a:cxnSpLocks noChangeShapeType="1"/>
            <a:stCxn id="42" idx="2"/>
            <a:endCxn id="43" idx="0"/>
          </p:cNvCxnSpPr>
          <p:nvPr/>
        </p:nvCxnSpPr>
        <p:spPr bwMode="auto">
          <a:xfrm flipH="1">
            <a:off x="6892925" y="1919288"/>
            <a:ext cx="0" cy="815975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083" name="Elbow Connector 46"/>
          <p:cNvCxnSpPr>
            <a:cxnSpLocks noChangeShapeType="1"/>
            <a:stCxn id="41" idx="4"/>
          </p:cNvCxnSpPr>
          <p:nvPr/>
        </p:nvCxnSpPr>
        <p:spPr bwMode="auto">
          <a:xfrm rot="16200000" flipH="1">
            <a:off x="4316413" y="1185863"/>
            <a:ext cx="446087" cy="4706937"/>
          </a:xfrm>
          <a:prstGeom prst="bentConnector2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084" name="Straight Arrow Connector 47"/>
          <p:cNvCxnSpPr>
            <a:cxnSpLocks noChangeShapeType="1"/>
            <a:stCxn id="43" idx="2"/>
            <a:endCxn id="44" idx="0"/>
          </p:cNvCxnSpPr>
          <p:nvPr/>
        </p:nvCxnSpPr>
        <p:spPr bwMode="auto">
          <a:xfrm>
            <a:off x="6892925" y="3540125"/>
            <a:ext cx="0" cy="508000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1085" name="TextBox 48"/>
          <p:cNvSpPr txBox="1">
            <a:spLocks noChangeArrowheads="1"/>
          </p:cNvSpPr>
          <p:nvPr/>
        </p:nvSpPr>
        <p:spPr bwMode="auto">
          <a:xfrm>
            <a:off x="3305175" y="3392488"/>
            <a:ext cx="24526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POST to ‘/login’ endpoint</a:t>
            </a:r>
          </a:p>
        </p:txBody>
      </p:sp>
      <p:cxnSp>
        <p:nvCxnSpPr>
          <p:cNvPr id="131086" name="Elbow Connector 49"/>
          <p:cNvCxnSpPr>
            <a:cxnSpLocks noChangeShapeType="1"/>
            <a:stCxn id="44" idx="1"/>
            <a:endCxn id="41" idx="2"/>
          </p:cNvCxnSpPr>
          <p:nvPr/>
        </p:nvCxnSpPr>
        <p:spPr bwMode="auto">
          <a:xfrm rot="10800000">
            <a:off x="1290638" y="2954338"/>
            <a:ext cx="4367212" cy="1739900"/>
          </a:xfrm>
          <a:prstGeom prst="bentConnector3">
            <a:avLst>
              <a:gd name="adj1" fmla="val 110361"/>
            </a:avLst>
          </a:prstGeom>
          <a:noFill/>
          <a:ln w="19050" algn="ctr">
            <a:solidFill>
              <a:srgbClr val="C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Flowchart: Terminator 50"/>
          <p:cNvSpPr/>
          <p:nvPr/>
        </p:nvSpPr>
        <p:spPr>
          <a:xfrm>
            <a:off x="1316038" y="5570538"/>
            <a:ext cx="1708150" cy="600075"/>
          </a:xfrm>
          <a:prstGeom prst="flowChartTerminator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black"/>
                </a:solidFill>
                <a:latin typeface="+mn-lt"/>
              </a:rPr>
              <a:t>Show Location page</a:t>
            </a:r>
          </a:p>
        </p:txBody>
      </p:sp>
      <p:cxnSp>
        <p:nvCxnSpPr>
          <p:cNvPr id="131088" name="Elbow Connector 51"/>
          <p:cNvCxnSpPr>
            <a:cxnSpLocks noChangeShapeType="1"/>
            <a:stCxn id="44" idx="2"/>
            <a:endCxn id="51" idx="0"/>
          </p:cNvCxnSpPr>
          <p:nvPr/>
        </p:nvCxnSpPr>
        <p:spPr bwMode="auto">
          <a:xfrm rot="5400000">
            <a:off x="4417219" y="3094832"/>
            <a:ext cx="228600" cy="4722812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rgbClr val="70AD47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1089" name="TextBox 52"/>
          <p:cNvSpPr txBox="1">
            <a:spLocks noChangeArrowheads="1"/>
          </p:cNvSpPr>
          <p:nvPr/>
        </p:nvSpPr>
        <p:spPr bwMode="auto">
          <a:xfrm>
            <a:off x="2509838" y="4068763"/>
            <a:ext cx="16160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C00000"/>
                </a:solidFill>
              </a:rPr>
              <a:t>403 (Unauthorized)</a:t>
            </a:r>
          </a:p>
        </p:txBody>
      </p:sp>
      <p:sp>
        <p:nvSpPr>
          <p:cNvPr id="131090" name="TextBox 53"/>
          <p:cNvSpPr txBox="1">
            <a:spLocks noChangeArrowheads="1"/>
          </p:cNvSpPr>
          <p:nvPr/>
        </p:nvSpPr>
        <p:spPr bwMode="auto">
          <a:xfrm>
            <a:off x="3833813" y="5018088"/>
            <a:ext cx="14144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548235"/>
                </a:solidFill>
              </a:rPr>
              <a:t>200</a:t>
            </a:r>
          </a:p>
          <a:p>
            <a:pPr algn="ctr"/>
            <a:r>
              <a:rPr lang="en-US" altLang="en-US">
                <a:solidFill>
                  <a:srgbClr val="548235"/>
                </a:solidFill>
              </a:rPr>
              <a:t>(OK)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4289425" y="115888"/>
            <a:ext cx="0" cy="6400800"/>
          </a:xfrm>
          <a:prstGeom prst="line">
            <a:avLst/>
          </a:prstGeom>
          <a:ln>
            <a:prstDash val="lg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1092" name="TextBox 55"/>
          <p:cNvSpPr txBox="1">
            <a:spLocks noChangeArrowheads="1"/>
          </p:cNvSpPr>
          <p:nvPr/>
        </p:nvSpPr>
        <p:spPr bwMode="auto">
          <a:xfrm>
            <a:off x="2509838" y="546100"/>
            <a:ext cx="21256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000000"/>
                </a:solidFill>
              </a:rPr>
              <a:t>ANDROID APP</a:t>
            </a:r>
          </a:p>
        </p:txBody>
      </p:sp>
      <p:sp>
        <p:nvSpPr>
          <p:cNvPr id="131093" name="TextBox 56"/>
          <p:cNvSpPr txBox="1">
            <a:spLocks noChangeArrowheads="1"/>
          </p:cNvSpPr>
          <p:nvPr/>
        </p:nvSpPr>
        <p:spPr bwMode="auto">
          <a:xfrm>
            <a:off x="3787775" y="546100"/>
            <a:ext cx="2125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000000"/>
                </a:solidFill>
              </a:rPr>
              <a:t>WEB APP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456" y="900510"/>
            <a:ext cx="2660838" cy="14565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lum bright="8000"/>
            <a:extLst/>
          </a:blip>
          <a:stretch>
            <a:fillRect/>
          </a:stretch>
        </p:blipFill>
        <p:spPr>
          <a:xfrm>
            <a:off x="3126180" y="851860"/>
            <a:ext cx="1088764" cy="1935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>
              <a:schemeClr val="accent1"/>
            </a:glow>
            <a:reflection blurRad="12700" stA="38000" endPos="28000" dist="5000" dir="5400000" sy="-100000" algn="bl" rotWithShape="0"/>
          </a:effectLst>
        </p:spPr>
      </p:pic>
      <p:sp>
        <p:nvSpPr>
          <p:cNvPr id="3" name="Flowchart: Terminator 2"/>
          <p:cNvSpPr/>
          <p:nvPr/>
        </p:nvSpPr>
        <p:spPr>
          <a:xfrm>
            <a:off x="1316038" y="1319213"/>
            <a:ext cx="1708150" cy="600075"/>
          </a:xfrm>
          <a:prstGeom prst="flowChartTerminator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black"/>
                </a:solidFill>
                <a:latin typeface="+mn-lt"/>
              </a:rPr>
              <a:t>START</a:t>
            </a:r>
          </a:p>
        </p:txBody>
      </p:sp>
      <p:sp>
        <p:nvSpPr>
          <p:cNvPr id="5" name="Flowchart: Data 4"/>
          <p:cNvSpPr/>
          <p:nvPr/>
        </p:nvSpPr>
        <p:spPr>
          <a:xfrm>
            <a:off x="1316038" y="2590800"/>
            <a:ext cx="1708150" cy="949325"/>
          </a:xfrm>
          <a:prstGeom prst="flowChartInputOutpu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white"/>
                </a:solidFill>
                <a:latin typeface="+mn-lt"/>
              </a:rPr>
              <a:t>Get beacon info</a:t>
            </a:r>
          </a:p>
        </p:txBody>
      </p:sp>
      <p:sp>
        <p:nvSpPr>
          <p:cNvPr id="6" name="Flowchart: Terminator 5"/>
          <p:cNvSpPr/>
          <p:nvPr/>
        </p:nvSpPr>
        <p:spPr>
          <a:xfrm>
            <a:off x="6038850" y="1319213"/>
            <a:ext cx="1709738" cy="600075"/>
          </a:xfrm>
          <a:prstGeom prst="flowChartTerminator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black"/>
                </a:solidFill>
                <a:latin typeface="+mn-lt"/>
              </a:rPr>
              <a:t>START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6061075" y="2590800"/>
            <a:ext cx="1665288" cy="949325"/>
          </a:xfrm>
          <a:prstGeom prst="flowChartProcess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white"/>
                </a:solidFill>
                <a:latin typeface="+mn-lt"/>
              </a:rPr>
              <a:t>Listen on endpoint</a:t>
            </a:r>
            <a:br>
              <a:rPr lang="en-US" kern="0" dirty="0">
                <a:solidFill>
                  <a:prstClr val="white"/>
                </a:solidFill>
                <a:latin typeface="+mn-lt"/>
              </a:rPr>
            </a:br>
            <a:r>
              <a:rPr lang="en-US" kern="0" dirty="0">
                <a:solidFill>
                  <a:prstClr val="white"/>
                </a:solidFill>
                <a:latin typeface="+mn-lt"/>
              </a:rPr>
              <a:t>‘/</a:t>
            </a:r>
            <a:r>
              <a:rPr lang="en-US" kern="0" dirty="0" err="1">
                <a:solidFill>
                  <a:prstClr val="white"/>
                </a:solidFill>
                <a:latin typeface="+mn-lt"/>
              </a:rPr>
              <a:t>sendstatus</a:t>
            </a:r>
            <a:r>
              <a:rPr lang="en-US" kern="0" dirty="0">
                <a:solidFill>
                  <a:prstClr val="white"/>
                </a:solidFill>
                <a:latin typeface="+mn-lt"/>
              </a:rPr>
              <a:t>’</a:t>
            </a:r>
          </a:p>
        </p:txBody>
      </p:sp>
      <p:sp>
        <p:nvSpPr>
          <p:cNvPr id="8" name="Flowchart: Decision 7"/>
          <p:cNvSpPr/>
          <p:nvPr/>
        </p:nvSpPr>
        <p:spPr>
          <a:xfrm>
            <a:off x="5657850" y="3889375"/>
            <a:ext cx="2471738" cy="1489075"/>
          </a:xfrm>
          <a:prstGeom prst="flowChartDecision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prstClr val="white"/>
                </a:solidFill>
                <a:latin typeface="+mn-lt"/>
              </a:rPr>
              <a:t>Verify username &amp; password</a:t>
            </a:r>
          </a:p>
        </p:txBody>
      </p:sp>
      <p:cxnSp>
        <p:nvCxnSpPr>
          <p:cNvPr id="132105" name="Straight Arrow Connector 8"/>
          <p:cNvCxnSpPr>
            <a:cxnSpLocks noChangeShapeType="1"/>
            <a:stCxn id="3" idx="2"/>
            <a:endCxn id="5" idx="1"/>
          </p:cNvCxnSpPr>
          <p:nvPr/>
        </p:nvCxnSpPr>
        <p:spPr bwMode="auto">
          <a:xfrm>
            <a:off x="2170113" y="1919288"/>
            <a:ext cx="0" cy="671512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106" name="Straight Arrow Connector 9"/>
          <p:cNvCxnSpPr>
            <a:cxnSpLocks noChangeShapeType="1"/>
            <a:stCxn id="6" idx="2"/>
            <a:endCxn id="7" idx="0"/>
          </p:cNvCxnSpPr>
          <p:nvPr/>
        </p:nvCxnSpPr>
        <p:spPr bwMode="auto">
          <a:xfrm flipH="1">
            <a:off x="6892925" y="1919288"/>
            <a:ext cx="0" cy="671512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107" name="Elbow Connector 10"/>
          <p:cNvCxnSpPr>
            <a:cxnSpLocks noChangeShapeType="1"/>
            <a:stCxn id="5" idx="4"/>
          </p:cNvCxnSpPr>
          <p:nvPr/>
        </p:nvCxnSpPr>
        <p:spPr bwMode="auto">
          <a:xfrm rot="16200000" flipH="1">
            <a:off x="4420394" y="1289844"/>
            <a:ext cx="222250" cy="4722812"/>
          </a:xfrm>
          <a:prstGeom prst="bentConnector2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2108" name="Straight Arrow Connector 11"/>
          <p:cNvCxnSpPr>
            <a:cxnSpLocks noChangeShapeType="1"/>
            <a:stCxn id="7" idx="2"/>
            <a:endCxn id="8" idx="0"/>
          </p:cNvCxnSpPr>
          <p:nvPr/>
        </p:nvCxnSpPr>
        <p:spPr bwMode="auto">
          <a:xfrm>
            <a:off x="6892925" y="3540125"/>
            <a:ext cx="0" cy="349250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2109" name="TextBox 12"/>
          <p:cNvSpPr txBox="1">
            <a:spLocks noChangeArrowheads="1"/>
          </p:cNvSpPr>
          <p:nvPr/>
        </p:nvSpPr>
        <p:spPr bwMode="auto">
          <a:xfrm>
            <a:off x="3221038" y="3390900"/>
            <a:ext cx="24511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POST to ‘/sendstatus’ endpoint</a:t>
            </a:r>
          </a:p>
        </p:txBody>
      </p:sp>
      <p:cxnSp>
        <p:nvCxnSpPr>
          <p:cNvPr id="132110" name="Elbow Connector 13"/>
          <p:cNvCxnSpPr>
            <a:cxnSpLocks noChangeShapeType="1"/>
            <a:stCxn id="8" idx="1"/>
            <a:endCxn id="5" idx="2"/>
          </p:cNvCxnSpPr>
          <p:nvPr/>
        </p:nvCxnSpPr>
        <p:spPr bwMode="auto">
          <a:xfrm rot="10800000">
            <a:off x="1485900" y="3065463"/>
            <a:ext cx="4171950" cy="1568450"/>
          </a:xfrm>
          <a:prstGeom prst="bentConnector3">
            <a:avLst>
              <a:gd name="adj1" fmla="val 109574"/>
            </a:avLst>
          </a:prstGeom>
          <a:noFill/>
          <a:ln w="19050" algn="ctr">
            <a:solidFill>
              <a:srgbClr val="C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Flowchart: Terminator 14"/>
          <p:cNvSpPr/>
          <p:nvPr/>
        </p:nvSpPr>
        <p:spPr>
          <a:xfrm>
            <a:off x="1316038" y="5570538"/>
            <a:ext cx="1708150" cy="600075"/>
          </a:xfrm>
          <a:prstGeom prst="flowChartTerminator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black"/>
                </a:solidFill>
                <a:latin typeface="+mn-lt"/>
              </a:rPr>
              <a:t>Display location string</a:t>
            </a:r>
          </a:p>
        </p:txBody>
      </p:sp>
      <p:cxnSp>
        <p:nvCxnSpPr>
          <p:cNvPr id="132112" name="Elbow Connector 15"/>
          <p:cNvCxnSpPr>
            <a:cxnSpLocks noChangeShapeType="1"/>
            <a:stCxn id="22" idx="2"/>
            <a:endCxn id="15" idx="0"/>
          </p:cNvCxnSpPr>
          <p:nvPr/>
        </p:nvCxnSpPr>
        <p:spPr bwMode="auto">
          <a:xfrm rot="5400000" flipH="1">
            <a:off x="4210845" y="3529806"/>
            <a:ext cx="639762" cy="4721225"/>
          </a:xfrm>
          <a:prstGeom prst="bentConnector5">
            <a:avLst>
              <a:gd name="adj1" fmla="val -35778"/>
              <a:gd name="adj2" fmla="val 49764"/>
              <a:gd name="adj3" fmla="val 135778"/>
            </a:avLst>
          </a:prstGeom>
          <a:noFill/>
          <a:ln w="19050" algn="ctr">
            <a:solidFill>
              <a:srgbClr val="70AD47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2113" name="TextBox 16"/>
          <p:cNvSpPr txBox="1">
            <a:spLocks noChangeArrowheads="1"/>
          </p:cNvSpPr>
          <p:nvPr/>
        </p:nvSpPr>
        <p:spPr bwMode="auto">
          <a:xfrm>
            <a:off x="2509838" y="4232275"/>
            <a:ext cx="17795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C00000"/>
                </a:solidFill>
              </a:rPr>
              <a:t>403 (Unauthorized)</a:t>
            </a:r>
          </a:p>
        </p:txBody>
      </p:sp>
      <p:sp>
        <p:nvSpPr>
          <p:cNvPr id="132114" name="TextBox 17"/>
          <p:cNvSpPr txBox="1">
            <a:spLocks noChangeArrowheads="1"/>
          </p:cNvSpPr>
          <p:nvPr/>
        </p:nvSpPr>
        <p:spPr bwMode="auto">
          <a:xfrm>
            <a:off x="3221038" y="5056188"/>
            <a:ext cx="14144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548235"/>
                </a:solidFill>
              </a:rPr>
              <a:t>200</a:t>
            </a:r>
          </a:p>
          <a:p>
            <a:pPr algn="ctr"/>
            <a:r>
              <a:rPr lang="en-US" altLang="en-US">
                <a:solidFill>
                  <a:srgbClr val="548235"/>
                </a:solidFill>
              </a:rPr>
              <a:t>(OK)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289425" y="115888"/>
            <a:ext cx="0" cy="6400800"/>
          </a:xfrm>
          <a:prstGeom prst="line">
            <a:avLst/>
          </a:prstGeom>
          <a:ln>
            <a:prstDash val="lg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2116" name="TextBox 19"/>
          <p:cNvSpPr txBox="1">
            <a:spLocks noChangeArrowheads="1"/>
          </p:cNvSpPr>
          <p:nvPr/>
        </p:nvSpPr>
        <p:spPr bwMode="auto">
          <a:xfrm>
            <a:off x="2509838" y="546100"/>
            <a:ext cx="21256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000000"/>
                </a:solidFill>
              </a:rPr>
              <a:t>ANDROID APP</a:t>
            </a:r>
          </a:p>
        </p:txBody>
      </p:sp>
      <p:sp>
        <p:nvSpPr>
          <p:cNvPr id="132117" name="TextBox 20"/>
          <p:cNvSpPr txBox="1">
            <a:spLocks noChangeArrowheads="1"/>
          </p:cNvSpPr>
          <p:nvPr/>
        </p:nvSpPr>
        <p:spPr bwMode="auto">
          <a:xfrm>
            <a:off x="3787775" y="546100"/>
            <a:ext cx="2125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000000"/>
                </a:solidFill>
              </a:rPr>
              <a:t>WEB APP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6059488" y="5572125"/>
            <a:ext cx="1663700" cy="638175"/>
          </a:xfrm>
          <a:prstGeom prst="flowChartProcess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prstClr val="white"/>
                </a:solidFill>
                <a:latin typeface="+mn-lt"/>
              </a:rPr>
              <a:t>Find location</a:t>
            </a:r>
          </a:p>
        </p:txBody>
      </p:sp>
      <p:cxnSp>
        <p:nvCxnSpPr>
          <p:cNvPr id="132119" name="Straight Arrow Connector 23"/>
          <p:cNvCxnSpPr>
            <a:cxnSpLocks noChangeShapeType="1"/>
            <a:stCxn id="8" idx="2"/>
            <a:endCxn id="22" idx="0"/>
          </p:cNvCxnSpPr>
          <p:nvPr/>
        </p:nvCxnSpPr>
        <p:spPr bwMode="auto">
          <a:xfrm flipH="1">
            <a:off x="6891338" y="5378450"/>
            <a:ext cx="1587" cy="193675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 rot="21323482">
            <a:off x="2684220" y="399160"/>
            <a:ext cx="2367701" cy="470263"/>
          </a:xfrm>
          <a:prstGeom prst="rect">
            <a:avLst/>
          </a:prstGeom>
          <a:noFill/>
        </p:spPr>
        <p:txBody>
          <a:bodyPr wrap="square" rtlCol="0">
            <a:prstTxWarp prst="textFadeRight">
              <a:avLst>
                <a:gd name="adj" fmla="val 22855"/>
              </a:avLst>
            </a:prstTxWarp>
            <a:spAutoFit/>
          </a:bodyPr>
          <a:lstStyle/>
          <a:p>
            <a:r>
              <a:rPr lang="en-US" dirty="0" smtClean="0"/>
              <a:t>Outcomes</a:t>
            </a:r>
            <a:endParaRPr lang="en-US" dirty="0"/>
          </a:p>
        </p:txBody>
      </p:sp>
      <p:pic>
        <p:nvPicPr>
          <p:cNvPr id="28676" name="Picture 4" descr="http://brooklynfoundry.com/sites/bdf4/images/2209/sno_proof_cam02b_10092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0175" y="354013"/>
            <a:ext cx="2947988" cy="2208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133124" name="Content Placeholder 2"/>
          <p:cNvSpPr>
            <a:spLocks noGrp="1"/>
          </p:cNvSpPr>
          <p:nvPr>
            <p:ph idx="1"/>
          </p:nvPr>
        </p:nvSpPr>
        <p:spPr>
          <a:xfrm>
            <a:off x="15875" y="1311275"/>
            <a:ext cx="5210175" cy="5576888"/>
          </a:xfrm>
        </p:spPr>
        <p:txBody>
          <a:bodyPr/>
          <a:lstStyle/>
          <a:p>
            <a:r>
              <a:rPr lang="en-IN" altLang="en-US" sz="2000" b="1" dirty="0" smtClean="0"/>
              <a:t>Total number of people </a:t>
            </a:r>
            <a:r>
              <a:rPr lang="en-IN" altLang="en-US" sz="2000" dirty="0" smtClean="0"/>
              <a:t>in library at a given time</a:t>
            </a:r>
          </a:p>
          <a:p>
            <a:endParaRPr lang="en-IN" altLang="en-US" sz="2000" dirty="0" smtClean="0"/>
          </a:p>
          <a:p>
            <a:r>
              <a:rPr lang="en-IN" altLang="en-US" sz="2000" dirty="0" smtClean="0"/>
              <a:t>Number of people at any time </a:t>
            </a:r>
            <a:r>
              <a:rPr lang="en-IN" altLang="en-US" sz="2000" b="1" dirty="0" smtClean="0"/>
              <a:t>in a particular place</a:t>
            </a:r>
            <a:r>
              <a:rPr lang="en-IN" altLang="en-US" sz="2000" dirty="0" smtClean="0"/>
              <a:t> in library</a:t>
            </a:r>
          </a:p>
          <a:p>
            <a:endParaRPr lang="en-IN" altLang="en-US" sz="2000" dirty="0" smtClean="0"/>
          </a:p>
          <a:p>
            <a:r>
              <a:rPr lang="en-IN" altLang="en-US" sz="2000" dirty="0" smtClean="0"/>
              <a:t>Users can know </a:t>
            </a:r>
            <a:r>
              <a:rPr lang="en-IN" altLang="en-US" sz="2000" b="1" dirty="0" smtClean="0"/>
              <a:t>crowded places </a:t>
            </a:r>
            <a:r>
              <a:rPr lang="en-IN" altLang="en-US" sz="2000" dirty="0" smtClean="0"/>
              <a:t>by android app</a:t>
            </a:r>
          </a:p>
          <a:p>
            <a:endParaRPr lang="en-IN" altLang="en-US" sz="2000" dirty="0" smtClean="0"/>
          </a:p>
          <a:p>
            <a:r>
              <a:rPr lang="en-IN" altLang="en-US" sz="2000" dirty="0" smtClean="0"/>
              <a:t>Using main library database, </a:t>
            </a:r>
            <a:r>
              <a:rPr lang="en-IN" altLang="en-US" sz="2000" b="1" dirty="0" smtClean="0"/>
              <a:t>user can know specific books near-by</a:t>
            </a:r>
          </a:p>
          <a:p>
            <a:endParaRPr lang="en-IN" altLang="en-US" sz="2000" dirty="0" smtClean="0"/>
          </a:p>
          <a:p>
            <a:r>
              <a:rPr lang="en-IN" altLang="en-US" sz="2000" dirty="0" smtClean="0"/>
              <a:t>Available </a:t>
            </a:r>
            <a:r>
              <a:rPr lang="en-IN" altLang="en-US" sz="2000" b="1" dirty="0" smtClean="0"/>
              <a:t>study rooms </a:t>
            </a:r>
            <a:r>
              <a:rPr lang="en-IN" altLang="en-US" sz="2000" dirty="0" smtClean="0"/>
              <a:t>information</a:t>
            </a:r>
          </a:p>
        </p:txBody>
      </p:sp>
      <p:pic>
        <p:nvPicPr>
          <p:cNvPr id="28680" name="Picture 8" descr="http://savvybookwriters.files.wordpress.com/2012/07/library_pataskala_026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2406650"/>
            <a:ext cx="3097213" cy="227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28682" name="Picture 10" descr="http://i.embed.ly/1/display/resize?key=1e6a1a1efdb011df84894040444cdc60&amp;url=http%3A%2F%2Fpbs.twimg.com%2Fmedia%2FBqwqsiPIAAEqq4J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46638" y="3403600"/>
            <a:ext cx="2200275" cy="220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28684" name="Picture 12" descr="http://blogs.library.duke.edu/magazine/files/2013/06/32.-Groups-study-in-the-Link-1024x588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30925" y="4478338"/>
            <a:ext cx="2570163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1113"/>
            <a:ext cx="6983413" cy="557688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Administration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I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Library Administration</a:t>
            </a:r>
          </a:p>
          <a:p>
            <a:pPr lvl="1" fontAlgn="auto">
              <a:spcAft>
                <a:spcPts val="0"/>
              </a:spcAft>
              <a:defRPr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 community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I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Beacon companies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I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Indoor navigation application developers</a:t>
            </a:r>
          </a:p>
          <a:p>
            <a:pPr lvl="1" fontAlgn="auto">
              <a:spcAft>
                <a:spcPts val="0"/>
              </a:spcAft>
              <a:defRPr/>
            </a:pPr>
            <a:endParaRPr lang="en-IN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Consumers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I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Students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I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Professors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I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Library staff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21323482">
            <a:off x="2684220" y="399160"/>
            <a:ext cx="2367701" cy="470263"/>
          </a:xfrm>
          <a:prstGeom prst="rect">
            <a:avLst/>
          </a:prstGeom>
          <a:noFill/>
        </p:spPr>
        <p:txBody>
          <a:bodyPr wrap="square" rtlCol="0">
            <a:prstTxWarp prst="textFadeRight">
              <a:avLst>
                <a:gd name="adj" fmla="val 22855"/>
              </a:avLst>
            </a:prstTxWarp>
            <a:spAutoFit/>
          </a:bodyPr>
          <a:lstStyle/>
          <a:p>
            <a:r>
              <a:rPr lang="en-US" dirty="0" smtClean="0"/>
              <a:t>Audience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1113"/>
            <a:ext cx="7572375" cy="5151437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very useful </a:t>
            </a:r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user </a:t>
            </a:r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 be maintained along with common </a:t>
            </a:r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library database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Issue items, requested items, technology lending, user interest can be 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in 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database.</a:t>
            </a:r>
          </a:p>
          <a:p>
            <a:pPr fontAlgn="auto">
              <a:spcAft>
                <a:spcPts val="0"/>
              </a:spcAft>
              <a:defRPr/>
            </a:pP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User 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 choose type of information he/she wants to receive</a:t>
            </a:r>
          </a:p>
          <a:p>
            <a:pPr fontAlgn="auto">
              <a:spcAft>
                <a:spcPts val="0"/>
              </a:spcAft>
              <a:defRPr/>
            </a:pP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Library administration can know the </a:t>
            </a:r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times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when maximum people come into library</a:t>
            </a:r>
          </a:p>
          <a:p>
            <a:pPr fontAlgn="auto">
              <a:spcAft>
                <a:spcPts val="0"/>
              </a:spcAft>
              <a:defRPr/>
            </a:pPr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Library administration can know which location or space is </a:t>
            </a:r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utilized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the most</a:t>
            </a:r>
          </a:p>
          <a:p>
            <a:pPr fontAlgn="auto">
              <a:spcAft>
                <a:spcPts val="0"/>
              </a:spcAft>
              <a:defRPr/>
            </a:pPr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 public library, it can help people to </a:t>
            </a:r>
            <a:r>
              <a:rPr lang="en-I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navigate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between shelves</a:t>
            </a:r>
          </a:p>
          <a:p>
            <a:pPr fontAlgn="auto">
              <a:spcAft>
                <a:spcPts val="0"/>
              </a:spcAft>
              <a:defRPr/>
            </a:pP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21323482">
            <a:off x="2684220" y="399160"/>
            <a:ext cx="2367701" cy="470263"/>
          </a:xfrm>
          <a:prstGeom prst="rect">
            <a:avLst/>
          </a:prstGeom>
          <a:noFill/>
        </p:spPr>
        <p:txBody>
          <a:bodyPr wrap="square" rtlCol="0">
            <a:prstTxWarp prst="textFadeRight">
              <a:avLst>
                <a:gd name="adj" fmla="val 12067"/>
              </a:avLst>
            </a:prstTxWarp>
            <a:spAutoFit/>
          </a:bodyPr>
          <a:lstStyle/>
          <a:p>
            <a:r>
              <a:rPr lang="en-US" dirty="0" smtClean="0"/>
              <a:t>Extensions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458200" cy="4953000"/>
          </a:xfrm>
        </p:spPr>
        <p:txBody>
          <a:bodyPr/>
          <a:lstStyle/>
          <a:p>
            <a:r>
              <a:rPr lang="en-IN" altLang="en-US" sz="2400" b="1" dirty="0" smtClean="0"/>
              <a:t>According </a:t>
            </a:r>
            <a:r>
              <a:rPr lang="en-IN" altLang="en-US" sz="2400" b="1" dirty="0" smtClean="0"/>
              <a:t>to per-library use-case, database and required fields in the app can be modified and customized</a:t>
            </a:r>
          </a:p>
          <a:p>
            <a:endParaRPr lang="en-IN" altLang="en-US" sz="2400" b="1" dirty="0" smtClean="0"/>
          </a:p>
          <a:p>
            <a:r>
              <a:rPr lang="en-IN" altLang="en-US" sz="2400" b="1" dirty="0" smtClean="0"/>
              <a:t>Placing BKONs in all libraries is not expensive</a:t>
            </a:r>
          </a:p>
          <a:p>
            <a:pPr lvl="1"/>
            <a:r>
              <a:rPr lang="en-IN" altLang="en-US" sz="2000" b="1" dirty="0" smtClean="0"/>
              <a:t>Cost of 1 beacon = ~$20-$30</a:t>
            </a:r>
          </a:p>
          <a:p>
            <a:endParaRPr lang="en-IN" altLang="en-US" sz="2400" b="1" dirty="0" smtClean="0"/>
          </a:p>
          <a:p>
            <a:r>
              <a:rPr lang="en-IN" altLang="en-US" sz="2400" b="1" dirty="0" smtClean="0"/>
              <a:t>Number of beacons per library</a:t>
            </a:r>
          </a:p>
          <a:p>
            <a:pPr lvl="1"/>
            <a:r>
              <a:rPr lang="en-IN" altLang="en-US" sz="2000" b="1" dirty="0" smtClean="0"/>
              <a:t>If 1 beacon = ~10ft. Radius = ~314 </a:t>
            </a:r>
            <a:r>
              <a:rPr lang="en-IN" altLang="en-US" sz="2000" b="1" dirty="0" err="1" smtClean="0"/>
              <a:t>sq.ft</a:t>
            </a:r>
            <a:r>
              <a:rPr lang="en-IN" altLang="en-US" sz="2000" b="1" dirty="0" smtClean="0"/>
              <a:t>. area (bkon.com says ~330ft ! )</a:t>
            </a:r>
          </a:p>
          <a:p>
            <a:pPr lvl="1"/>
            <a:r>
              <a:rPr lang="en-IN" altLang="en-US" sz="2000" b="1" dirty="0" smtClean="0"/>
              <a:t>Hunt library = ~221,000 </a:t>
            </a:r>
            <a:r>
              <a:rPr lang="en-IN" altLang="en-US" sz="2000" b="1" dirty="0" err="1" smtClean="0"/>
              <a:t>sq.ft</a:t>
            </a:r>
            <a:r>
              <a:rPr lang="en-IN" altLang="en-US" sz="2000" b="1" dirty="0" smtClean="0"/>
              <a:t>. = ~700 beacons</a:t>
            </a:r>
          </a:p>
          <a:p>
            <a:pPr lvl="1"/>
            <a:endParaRPr lang="en-IN" altLang="en-US" sz="2000" b="1" dirty="0" smtClean="0"/>
          </a:p>
          <a:p>
            <a:r>
              <a:rPr lang="en-IN" altLang="en-US" sz="2400" b="1" dirty="0" smtClean="0"/>
              <a:t>Cost to cover Hunt library = ~(700x$25) = ~$17,500</a:t>
            </a:r>
          </a:p>
        </p:txBody>
      </p:sp>
      <p:sp>
        <p:nvSpPr>
          <p:cNvPr id="7" name="TextBox 6"/>
          <p:cNvSpPr txBox="1"/>
          <p:nvPr/>
        </p:nvSpPr>
        <p:spPr>
          <a:xfrm rot="21323482">
            <a:off x="2682540" y="357425"/>
            <a:ext cx="3406561" cy="470263"/>
          </a:xfrm>
          <a:prstGeom prst="rect">
            <a:avLst/>
          </a:prstGeom>
          <a:noFill/>
        </p:spPr>
        <p:txBody>
          <a:bodyPr wrap="square" rtlCol="0">
            <a:prstTxWarp prst="textFadeRight">
              <a:avLst>
                <a:gd name="adj" fmla="val 12067"/>
              </a:avLst>
            </a:prstTxWarp>
            <a:spAutoFit/>
          </a:bodyPr>
          <a:lstStyle/>
          <a:p>
            <a:r>
              <a:rPr lang="en-US" dirty="0" smtClean="0"/>
              <a:t>Market Opportunity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6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1146803"/>
            <a:ext cx="8763000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Future Markets:</a:t>
            </a:r>
          </a:p>
          <a:p>
            <a:pPr marL="800100" lvl="1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Retail stores </a:t>
            </a:r>
          </a:p>
          <a:p>
            <a:pPr marL="1200150" lvl="2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I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Foodlion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Walmart.</a:t>
            </a:r>
          </a:p>
          <a:p>
            <a:pPr marL="800100" lvl="1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Hospitals</a:t>
            </a:r>
          </a:p>
          <a:p>
            <a:pPr marL="1200150" lvl="2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 patients, doctors and nurses</a:t>
            </a:r>
          </a:p>
          <a:p>
            <a:pPr marL="800100" lvl="1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 </a:t>
            </a:r>
            <a:r>
              <a:rPr lang="en-I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Compaines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0150" lvl="2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 packages live</a:t>
            </a:r>
          </a:p>
          <a:p>
            <a:pPr marL="1200150" lvl="2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Amazon</a:t>
            </a:r>
          </a:p>
          <a:p>
            <a:pPr lvl="2" fontAlgn="auto">
              <a:spcAft>
                <a:spcPts val="0"/>
              </a:spcAft>
              <a:defRPr/>
            </a:pP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Competitors:</a:t>
            </a:r>
          </a:p>
          <a:p>
            <a:pPr marL="800100" lvl="1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Estimote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0150" lvl="2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Provides similar services and location navigation 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</a:t>
            </a:r>
          </a:p>
          <a:p>
            <a:pPr lvl="2" fontAlgn="auto">
              <a:spcAft>
                <a:spcPts val="0"/>
              </a:spcAft>
              <a:defRPr/>
            </a:pP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Uniqueness:</a:t>
            </a:r>
          </a:p>
          <a:p>
            <a:pPr marL="800100" lvl="1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similar application for library use</a:t>
            </a:r>
            <a:r>
              <a:rPr lang="en-I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lvl="1" fontAlgn="auto">
              <a:spcAft>
                <a:spcPts val="0"/>
              </a:spcAft>
              <a:defRPr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Immediate future steps:</a:t>
            </a:r>
          </a:p>
          <a:p>
            <a:pPr marL="800100" lvl="1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future, Dashboard can be implemented to help library show live maps and help staff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44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55860">
            <a:off x="-565323" y="453629"/>
            <a:ext cx="3797807" cy="458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491">
            <a:off x="5629180" y="-157117"/>
            <a:ext cx="3781256" cy="4586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172">
            <a:off x="2771793" y="127508"/>
            <a:ext cx="3276769" cy="427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750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 bwMode="auto">
          <a:xfrm>
            <a:off x="1752600" y="2971800"/>
            <a:ext cx="3657600" cy="405288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normAutofit/>
          </a:bodyPr>
          <a:lstStyle>
            <a:lvl1pPr marL="0" indent="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None/>
              <a:defRPr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Font typeface="Wingdings 3" panose="050401020108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5B9BD5"/>
              </a:buClr>
              <a:buFont typeface="Wingdings 3" charset="2"/>
              <a:buNone/>
              <a:defRPr/>
            </a:pPr>
            <a:r>
              <a:rPr lang="en-IN" sz="3200" b="1" i="1" u="sng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NCSU WOLVES</a:t>
            </a:r>
            <a:endParaRPr lang="en-IN" sz="3200" b="1" i="1" u="sng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  <a:buClr>
                <a:srgbClr val="5B9BD5"/>
              </a:buClr>
              <a:buFont typeface="Wingdings 3" charset="2"/>
              <a:buNone/>
              <a:defRPr/>
            </a:pPr>
            <a:r>
              <a:rPr lang="en-IN" sz="3200" b="1" dirty="0" err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Vrushti</a:t>
            </a:r>
            <a:r>
              <a:rPr lang="en-IN" sz="32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Shah</a:t>
            </a:r>
          </a:p>
          <a:p>
            <a:pPr fontAlgn="auto">
              <a:spcAft>
                <a:spcPts val="0"/>
              </a:spcAft>
              <a:buClr>
                <a:srgbClr val="5B9BD5"/>
              </a:buClr>
              <a:buFont typeface="Wingdings 3" charset="2"/>
              <a:buNone/>
              <a:defRPr/>
            </a:pPr>
            <a:r>
              <a:rPr lang="en-IN" sz="3200" b="1" dirty="0" err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Dharin</a:t>
            </a:r>
            <a:r>
              <a:rPr lang="en-IN" sz="32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IN" sz="3200" b="1" dirty="0" err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Upadhyay</a:t>
            </a:r>
            <a:endParaRPr lang="en-IN" sz="3200" b="1" dirty="0" smtClean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  <a:buClr>
                <a:srgbClr val="5B9BD5"/>
              </a:buClr>
              <a:buFont typeface="Wingdings 3" charset="2"/>
              <a:buNone/>
              <a:defRPr/>
            </a:pPr>
            <a:r>
              <a:rPr lang="en-IN" sz="3200" b="1" dirty="0" err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Chetan</a:t>
            </a:r>
            <a:r>
              <a:rPr lang="en-IN" sz="32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IN" sz="3200" b="1" dirty="0" err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Pawar</a:t>
            </a:r>
            <a:endParaRPr lang="en-IN" sz="3200" b="1" dirty="0" smtClean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  <a:buClr>
                <a:srgbClr val="5B9BD5"/>
              </a:buClr>
              <a:buFont typeface="Wingdings 3" charset="2"/>
              <a:buNone/>
              <a:defRPr/>
            </a:pPr>
            <a:r>
              <a:rPr lang="en-IN" sz="3200" b="1" dirty="0" err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Siddhant</a:t>
            </a:r>
            <a:r>
              <a:rPr lang="en-IN" sz="32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IN" sz="3200" b="1" dirty="0" err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Oza</a:t>
            </a:r>
            <a:endParaRPr lang="en-IN" sz="32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  <a:buClr>
                <a:srgbClr val="5B9BD5"/>
              </a:buClr>
              <a:buFont typeface="Wingdings 3" charset="2"/>
              <a:buNone/>
              <a:defRPr/>
            </a:pPr>
            <a:r>
              <a:rPr lang="en-IN" sz="3200" b="1" i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Mentor: </a:t>
            </a:r>
            <a:r>
              <a:rPr lang="en-IN" sz="32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Mihir Shah</a:t>
            </a:r>
            <a:endParaRPr lang="en-IN" sz="32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8183467">
            <a:off x="-449791" y="2252258"/>
            <a:ext cx="3393841" cy="676924"/>
          </a:xfrm>
          <a:prstGeom prst="rect">
            <a:avLst/>
          </a:prstGeom>
          <a:noFill/>
        </p:spPr>
        <p:txBody>
          <a:bodyPr wrap="square" rtlCol="0">
            <a:prstTxWarp prst="textFadeRight">
              <a:avLst>
                <a:gd name="adj" fmla="val 22855"/>
              </a:avLst>
            </a:prstTxWarp>
            <a:spAutoFit/>
          </a:bodyPr>
          <a:lstStyle/>
          <a:p>
            <a:r>
              <a:rPr lang="en-US" dirty="0" smtClean="0"/>
              <a:t>IOT DESIGN CHALLENGE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21356049">
            <a:off x="2441769" y="476304"/>
            <a:ext cx="3654104" cy="285476"/>
          </a:xfrm>
          <a:prstGeom prst="rect">
            <a:avLst/>
          </a:prstGeom>
          <a:noFill/>
        </p:spPr>
        <p:txBody>
          <a:bodyPr wrap="square" rtlCol="0">
            <a:prstTxWarp prst="textFadeRight">
              <a:avLst>
                <a:gd name="adj" fmla="val 18051"/>
              </a:avLst>
            </a:prstTxWarp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</a:rPr>
              <a:t>STUDENT LIBRARY ASSISTANT</a:t>
            </a:r>
            <a:endParaRPr lang="en-US" sz="16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55860">
            <a:off x="-565323" y="453629"/>
            <a:ext cx="3797807" cy="458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491">
            <a:off x="5629180" y="-157117"/>
            <a:ext cx="3781256" cy="4586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172">
            <a:off x="2771793" y="127508"/>
            <a:ext cx="3276769" cy="427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5">
            <a:lum brigh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81001">
            <a:off x="4115502" y="2878201"/>
            <a:ext cx="5339419" cy="3277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4715">
            <a:off x="85990" y="2980716"/>
            <a:ext cx="4976485" cy="3734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569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 rot="18183467">
            <a:off x="-36157" y="1905047"/>
            <a:ext cx="3022140" cy="676924"/>
          </a:xfrm>
          <a:prstGeom prst="rect">
            <a:avLst/>
          </a:prstGeom>
          <a:noFill/>
        </p:spPr>
        <p:txBody>
          <a:bodyPr wrap="square" rtlCol="0">
            <a:prstTxWarp prst="textFadeRight">
              <a:avLst>
                <a:gd name="adj" fmla="val 22855"/>
              </a:avLst>
            </a:prstTxWarp>
            <a:spAutoFit/>
          </a:bodyPr>
          <a:lstStyle/>
          <a:p>
            <a:r>
              <a:rPr lang="en-US" dirty="0" smtClean="0"/>
              <a:t>Thank You…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45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13" y="1385888"/>
            <a:ext cx="3089275" cy="1998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3899" y="2057401"/>
            <a:ext cx="3656013" cy="39624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Type of Application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I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Android application supported by a web application and beacons</a:t>
            </a:r>
          </a:p>
          <a:p>
            <a:pPr fontAlgn="auto">
              <a:spcAft>
                <a:spcPts val="0"/>
              </a:spcAft>
              <a:defRPr/>
            </a:pPr>
            <a:endParaRPr lang="en-IN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I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Resources used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I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IBM </a:t>
            </a:r>
            <a:r>
              <a:rPr lang="en-I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Bluemix</a:t>
            </a:r>
            <a:endParaRPr lang="en-IN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fontAlgn="auto">
              <a:spcAft>
                <a:spcPts val="0"/>
              </a:spcAft>
              <a:defRPr/>
            </a:pPr>
            <a:r>
              <a:rPr lang="en-I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NodeJS</a:t>
            </a:r>
            <a:endParaRPr lang="en-I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en-I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BKON Beacons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I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I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Native code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I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Bluetooth Low Energy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I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IBM </a:t>
            </a:r>
            <a:r>
              <a:rPr lang="en-I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DevOps</a:t>
            </a:r>
            <a:r>
              <a:rPr lang="en-I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Services (</a:t>
            </a:r>
            <a:r>
              <a:rPr lang="en-I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Jazzhub</a:t>
            </a:r>
            <a:r>
              <a:rPr lang="en-I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repository</a:t>
            </a:r>
          </a:p>
          <a:p>
            <a:pPr fontAlgn="auto">
              <a:spcAft>
                <a:spcPts val="0"/>
              </a:spcAft>
              <a:defRPr/>
            </a:pPr>
            <a:endParaRPr lang="en-IN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138" y="2957513"/>
            <a:ext cx="1490662" cy="135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0" y="4060825"/>
            <a:ext cx="2192338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525" y="5408613"/>
            <a:ext cx="2101850" cy="962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rot="18183467">
            <a:off x="-365319" y="2408023"/>
            <a:ext cx="3022140" cy="676924"/>
          </a:xfrm>
          <a:prstGeom prst="rect">
            <a:avLst/>
          </a:prstGeom>
          <a:noFill/>
        </p:spPr>
        <p:txBody>
          <a:bodyPr wrap="square" rtlCol="0">
            <a:prstTxWarp prst="textFadeRight">
              <a:avLst>
                <a:gd name="adj" fmla="val 22855"/>
              </a:avLst>
            </a:prstTxWarp>
            <a:spAutoFit/>
          </a:bodyPr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21444070">
            <a:off x="3346939" y="503592"/>
            <a:ext cx="2051030" cy="212018"/>
          </a:xfrm>
          <a:prstGeom prst="rect">
            <a:avLst/>
          </a:prstGeom>
          <a:noFill/>
        </p:spPr>
        <p:txBody>
          <a:bodyPr wrap="square" rtlCol="0">
            <a:prstTxWarp prst="textFadeRight">
              <a:avLst>
                <a:gd name="adj" fmla="val 5503"/>
              </a:avLst>
            </a:prstTxWarp>
            <a:spAutoFit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20149095">
            <a:off x="2429216" y="634318"/>
            <a:ext cx="194109" cy="254819"/>
          </a:xfrm>
          <a:prstGeom prst="rect">
            <a:avLst/>
          </a:prstGeom>
          <a:noFill/>
        </p:spPr>
        <p:txBody>
          <a:bodyPr wrap="square" rtlCol="0">
            <a:prstTxWarp prst="textFadeRight">
              <a:avLst>
                <a:gd name="adj" fmla="val 5503"/>
              </a:avLst>
            </a:prstTxWarp>
            <a:spAutoFit/>
          </a:bodyPr>
          <a:lstStyle/>
          <a:p>
            <a:r>
              <a:rPr lang="en-US" dirty="0" smtClean="0"/>
              <a:t>&amp;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851025"/>
            <a:ext cx="5092700" cy="4487863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955" name="Group 5"/>
          <p:cNvGrpSpPr>
            <a:grpSpLocks/>
          </p:cNvGrpSpPr>
          <p:nvPr/>
        </p:nvGrpSpPr>
        <p:grpSpPr bwMode="auto">
          <a:xfrm>
            <a:off x="1371600" y="4343400"/>
            <a:ext cx="152400" cy="581024"/>
            <a:chOff x="2057400" y="3886200"/>
            <a:chExt cx="1371600" cy="2438400"/>
          </a:xfrm>
        </p:grpSpPr>
        <p:sp>
          <p:nvSpPr>
            <p:cNvPr id="7" name="Oval 6"/>
            <p:cNvSpPr/>
            <p:nvPr/>
          </p:nvSpPr>
          <p:spPr>
            <a:xfrm>
              <a:off x="2328095" y="3886200"/>
              <a:ext cx="872507" cy="8382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7" idx="4"/>
            </p:cNvCxnSpPr>
            <p:nvPr/>
          </p:nvCxnSpPr>
          <p:spPr>
            <a:xfrm>
              <a:off x="2764348" y="4724400"/>
              <a:ext cx="6043" cy="10668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057400" y="5791200"/>
              <a:ext cx="712991" cy="5334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764348" y="5791200"/>
              <a:ext cx="664652" cy="5334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199998" y="5029200"/>
              <a:ext cx="122900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loud Callout 11"/>
          <p:cNvSpPr/>
          <p:nvPr/>
        </p:nvSpPr>
        <p:spPr>
          <a:xfrm>
            <a:off x="1076403" y="3289635"/>
            <a:ext cx="1601153" cy="904254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Where am I?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364" y="165502"/>
            <a:ext cx="1624012" cy="11469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9376">
            <a:off x="5544344" y="259007"/>
            <a:ext cx="1624012" cy="11469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22501">
            <a:off x="3404394" y="254805"/>
            <a:ext cx="1624012" cy="114695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262773" y="1143000"/>
            <a:ext cx="385428" cy="2951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686089" y="1143000"/>
            <a:ext cx="1458779" cy="2951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724400" y="1047751"/>
            <a:ext cx="3429001" cy="3047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loud Callout 26"/>
          <p:cNvSpPr/>
          <p:nvPr/>
        </p:nvSpPr>
        <p:spPr>
          <a:xfrm>
            <a:off x="4906286" y="3891273"/>
            <a:ext cx="2210277" cy="904254"/>
          </a:xfrm>
          <a:prstGeom prst="cloudCallout">
            <a:avLst>
              <a:gd name="adj1" fmla="val -53307"/>
              <a:gd name="adj2" fmla="val -1681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Somewhere in here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8183467">
            <a:off x="-36157" y="1905047"/>
            <a:ext cx="3022140" cy="676924"/>
          </a:xfrm>
          <a:prstGeom prst="rect">
            <a:avLst/>
          </a:prstGeom>
          <a:noFill/>
        </p:spPr>
        <p:txBody>
          <a:bodyPr wrap="square" rtlCol="0">
            <a:prstTxWarp prst="textFadeRight">
              <a:avLst>
                <a:gd name="adj" fmla="val 22855"/>
              </a:avLst>
            </a:prstTxWarp>
            <a:spAutoFit/>
          </a:bodyPr>
          <a:lstStyle/>
          <a:p>
            <a:r>
              <a:rPr lang="en-US" dirty="0" smtClean="0"/>
              <a:t>GPS System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851025"/>
            <a:ext cx="5092700" cy="4487863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955" name="Group 5"/>
          <p:cNvGrpSpPr>
            <a:grpSpLocks/>
          </p:cNvGrpSpPr>
          <p:nvPr/>
        </p:nvGrpSpPr>
        <p:grpSpPr bwMode="auto">
          <a:xfrm>
            <a:off x="1371600" y="4343400"/>
            <a:ext cx="152400" cy="581024"/>
            <a:chOff x="2057400" y="3886200"/>
            <a:chExt cx="1371600" cy="2438400"/>
          </a:xfrm>
        </p:grpSpPr>
        <p:sp>
          <p:nvSpPr>
            <p:cNvPr id="7" name="Oval 6"/>
            <p:cNvSpPr/>
            <p:nvPr/>
          </p:nvSpPr>
          <p:spPr>
            <a:xfrm>
              <a:off x="2328095" y="3886200"/>
              <a:ext cx="872507" cy="8382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7" idx="4"/>
            </p:cNvCxnSpPr>
            <p:nvPr/>
          </p:nvCxnSpPr>
          <p:spPr>
            <a:xfrm>
              <a:off x="2764348" y="4724400"/>
              <a:ext cx="6043" cy="10668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2057400" y="5791200"/>
              <a:ext cx="712991" cy="5334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764348" y="5791200"/>
              <a:ext cx="664652" cy="5334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199998" y="5029200"/>
              <a:ext cx="122900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364" y="165502"/>
            <a:ext cx="1624012" cy="11469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9376">
            <a:off x="5544344" y="259007"/>
            <a:ext cx="1624012" cy="11469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22501">
            <a:off x="3404394" y="254805"/>
            <a:ext cx="1624012" cy="114695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262773" y="1143000"/>
            <a:ext cx="385428" cy="2951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686089" y="1143000"/>
            <a:ext cx="1458779" cy="2951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724400" y="1047751"/>
            <a:ext cx="3429001" cy="3047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loud Callout 26"/>
          <p:cNvSpPr/>
          <p:nvPr/>
        </p:nvSpPr>
        <p:spPr>
          <a:xfrm>
            <a:off x="4906286" y="3891273"/>
            <a:ext cx="2053293" cy="604527"/>
          </a:xfrm>
          <a:prstGeom prst="cloudCallout">
            <a:avLst>
              <a:gd name="adj1" fmla="val -53307"/>
              <a:gd name="adj2" fmla="val -1681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Somewhere</a:t>
            </a:r>
            <a:endParaRPr lang="en-US" dirty="0"/>
          </a:p>
        </p:txBody>
      </p:sp>
      <p:sp>
        <p:nvSpPr>
          <p:cNvPr id="30" name="Cloud Callout 29"/>
          <p:cNvSpPr/>
          <p:nvPr/>
        </p:nvSpPr>
        <p:spPr>
          <a:xfrm>
            <a:off x="1003223" y="3312047"/>
            <a:ext cx="1896729" cy="904254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Where inside the building?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8183467">
            <a:off x="-36157" y="1905047"/>
            <a:ext cx="3022140" cy="676924"/>
          </a:xfrm>
          <a:prstGeom prst="rect">
            <a:avLst/>
          </a:prstGeom>
          <a:noFill/>
        </p:spPr>
        <p:txBody>
          <a:bodyPr wrap="square" rtlCol="0">
            <a:prstTxWarp prst="textFadeRight">
              <a:avLst>
                <a:gd name="adj" fmla="val 22855"/>
              </a:avLst>
            </a:prstTxWarp>
            <a:spAutoFit/>
          </a:bodyPr>
          <a:lstStyle/>
          <a:p>
            <a:r>
              <a:rPr lang="en-US" dirty="0" smtClean="0"/>
              <a:t>GPS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50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00" name="Picture 24" descr="http://ecx.images-amazon.com/images/I/41bylgiPrtL._SX342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33348">
            <a:off x="1396926" y="3693110"/>
            <a:ext cx="272397" cy="2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4" descr="http://ecx.images-amazon.com/images/I/41bylgiPrtL._SX342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">
            <a:off x="5817432" y="2096721"/>
            <a:ext cx="272397" cy="2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://ecx.images-amazon.com/images/I/41bylgiPrtL._SX342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">
            <a:off x="8713031" y="6126906"/>
            <a:ext cx="272397" cy="2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5"/>
          <p:cNvGrpSpPr>
            <a:grpSpLocks/>
          </p:cNvGrpSpPr>
          <p:nvPr/>
        </p:nvGrpSpPr>
        <p:grpSpPr bwMode="auto">
          <a:xfrm>
            <a:off x="1371600" y="4343400"/>
            <a:ext cx="152400" cy="581024"/>
            <a:chOff x="2057400" y="3886200"/>
            <a:chExt cx="1371600" cy="2438400"/>
          </a:xfrm>
        </p:grpSpPr>
        <p:sp>
          <p:nvSpPr>
            <p:cNvPr id="27" name="Oval 26"/>
            <p:cNvSpPr/>
            <p:nvPr/>
          </p:nvSpPr>
          <p:spPr>
            <a:xfrm>
              <a:off x="2328095" y="3886200"/>
              <a:ext cx="872507" cy="8382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28" name="Straight Connector 27"/>
            <p:cNvCxnSpPr>
              <a:stCxn id="27" idx="4"/>
            </p:cNvCxnSpPr>
            <p:nvPr/>
          </p:nvCxnSpPr>
          <p:spPr>
            <a:xfrm>
              <a:off x="2764348" y="4724400"/>
              <a:ext cx="6043" cy="10668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2057400" y="5791200"/>
              <a:ext cx="712991" cy="5334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764348" y="5791200"/>
              <a:ext cx="664652" cy="5334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199998" y="5029200"/>
              <a:ext cx="122900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loud Callout 35"/>
          <p:cNvSpPr/>
          <p:nvPr/>
        </p:nvSpPr>
        <p:spPr>
          <a:xfrm>
            <a:off x="1683030" y="3625477"/>
            <a:ext cx="1601153" cy="904254"/>
          </a:xfrm>
          <a:prstGeom prst="cloudCallout">
            <a:avLst>
              <a:gd name="adj1" fmla="val -55546"/>
              <a:gd name="adj2" fmla="val 387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Where am I?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127000" idx="1"/>
            <a:endCxn id="27" idx="0"/>
          </p:cNvCxnSpPr>
          <p:nvPr/>
        </p:nvCxnSpPr>
        <p:spPr>
          <a:xfrm flipH="1">
            <a:off x="1450150" y="3910282"/>
            <a:ext cx="10352" cy="4331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4" idx="2"/>
          </p:cNvCxnSpPr>
          <p:nvPr/>
        </p:nvCxnSpPr>
        <p:spPr>
          <a:xfrm flipH="1">
            <a:off x="1600200" y="2294766"/>
            <a:ext cx="4319377" cy="2320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1586754" y="4670227"/>
            <a:ext cx="3290046" cy="73997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25" idx="1"/>
          </p:cNvCxnSpPr>
          <p:nvPr/>
        </p:nvCxnSpPr>
        <p:spPr>
          <a:xfrm>
            <a:off x="4876800" y="5410200"/>
            <a:ext cx="3844054" cy="7731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255" y="2597238"/>
            <a:ext cx="3990771" cy="299307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ardrop 19"/>
          <p:cNvSpPr/>
          <p:nvPr/>
        </p:nvSpPr>
        <p:spPr>
          <a:xfrm rot="6861217">
            <a:off x="4992963" y="3667056"/>
            <a:ext cx="702622" cy="623207"/>
          </a:xfrm>
          <a:prstGeom prst="teardrop">
            <a:avLst>
              <a:gd name="adj" fmla="val 20000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8183467">
            <a:off x="-36157" y="1905047"/>
            <a:ext cx="3022140" cy="676924"/>
          </a:xfrm>
          <a:prstGeom prst="rect">
            <a:avLst/>
          </a:prstGeom>
          <a:noFill/>
        </p:spPr>
        <p:txBody>
          <a:bodyPr wrap="square" rtlCol="0">
            <a:prstTxWarp prst="textFadeRight">
              <a:avLst>
                <a:gd name="adj" fmla="val 22855"/>
              </a:avLst>
            </a:prstTxWarp>
            <a:spAutoFit/>
          </a:bodyPr>
          <a:lstStyle/>
          <a:p>
            <a:r>
              <a:rPr lang="en-US" dirty="0" smtClean="0"/>
              <a:t>Beacon System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001872" y="3795060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00" name="Picture 24" descr="http://ecx.images-amazon.com/images/I/41bylgiPrtL._SX342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33348">
            <a:off x="1396926" y="3693110"/>
            <a:ext cx="272397" cy="2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4" descr="http://ecx.images-amazon.com/images/I/41bylgiPrtL._SX342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">
            <a:off x="5817432" y="2096721"/>
            <a:ext cx="272397" cy="2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://ecx.images-amazon.com/images/I/41bylgiPrtL._SX342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">
            <a:off x="8713031" y="6126906"/>
            <a:ext cx="272397" cy="2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/>
          <p:cNvCxnSpPr>
            <a:stCxn id="127000" idx="1"/>
          </p:cNvCxnSpPr>
          <p:nvPr/>
        </p:nvCxnSpPr>
        <p:spPr>
          <a:xfrm flipH="1">
            <a:off x="914400" y="3910282"/>
            <a:ext cx="546102" cy="1499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33400" y="5410201"/>
            <a:ext cx="381000" cy="9602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8287506">
            <a:off x="-454215" y="2004190"/>
            <a:ext cx="3495733" cy="807882"/>
          </a:xfrm>
          <a:prstGeom prst="rect">
            <a:avLst/>
          </a:prstGeom>
          <a:noFill/>
        </p:spPr>
        <p:txBody>
          <a:bodyPr wrap="square" rtlCol="0">
            <a:prstTxWarp prst="textFadeRight">
              <a:avLst>
                <a:gd name="adj" fmla="val 29646"/>
              </a:avLst>
            </a:prstTxWarp>
            <a:spAutoFit/>
          </a:bodyPr>
          <a:lstStyle/>
          <a:p>
            <a:r>
              <a:rPr lang="en-US" dirty="0" smtClean="0"/>
              <a:t>Do beacons communicate?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127000" idx="2"/>
          </p:cNvCxnSpPr>
          <p:nvPr/>
        </p:nvCxnSpPr>
        <p:spPr>
          <a:xfrm>
            <a:off x="1619373" y="3849420"/>
            <a:ext cx="895227" cy="493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514600" y="4343400"/>
            <a:ext cx="2057400" cy="10668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7000" idx="3"/>
          </p:cNvCxnSpPr>
          <p:nvPr/>
        </p:nvCxnSpPr>
        <p:spPr>
          <a:xfrm flipV="1">
            <a:off x="1605747" y="3048000"/>
            <a:ext cx="527853" cy="631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133600" y="2590800"/>
            <a:ext cx="381000" cy="4572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4" idx="1"/>
          </p:cNvCxnSpPr>
          <p:nvPr/>
        </p:nvCxnSpPr>
        <p:spPr>
          <a:xfrm flipH="1" flipV="1">
            <a:off x="5486400" y="1981200"/>
            <a:ext cx="338855" cy="171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5181600" y="1828800"/>
            <a:ext cx="304800" cy="1524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2"/>
          </p:cNvCxnSpPr>
          <p:nvPr/>
        </p:nvCxnSpPr>
        <p:spPr>
          <a:xfrm flipH="1">
            <a:off x="4842745" y="2294766"/>
            <a:ext cx="1076832" cy="1134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804839" y="3429000"/>
            <a:ext cx="1071962" cy="116149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4" idx="3"/>
          </p:cNvCxnSpPr>
          <p:nvPr/>
        </p:nvCxnSpPr>
        <p:spPr>
          <a:xfrm>
            <a:off x="6082006" y="2244165"/>
            <a:ext cx="471194" cy="14356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553201" y="3679838"/>
            <a:ext cx="685799" cy="17303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5" idx="1"/>
          </p:cNvCxnSpPr>
          <p:nvPr/>
        </p:nvCxnSpPr>
        <p:spPr>
          <a:xfrm flipH="1" flipV="1">
            <a:off x="6989645" y="4343400"/>
            <a:ext cx="1731209" cy="18399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6477000" y="5638800"/>
            <a:ext cx="2209799" cy="5944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6477000" y="6335762"/>
            <a:ext cx="2396255" cy="296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5953630" y="3276600"/>
            <a:ext cx="1028036" cy="10668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4830361" y="5279740"/>
            <a:ext cx="1637287" cy="3590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3467766" y="6619318"/>
            <a:ext cx="3009234" cy="23868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63522" name="Picture 2" descr="http://i954.photobucket.com/albums/ae24/ncshelter/smile%203/Shouting_smile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31789">
            <a:off x="1736663" y="3361918"/>
            <a:ext cx="937450" cy="68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3524" name="Picture 4" descr="http://thumbs.dreamstime.com/x/shout-out-smiley-cheerful-boy-something-wonderful-3401413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6" b="14584"/>
          <a:stretch/>
        </p:blipFill>
        <p:spPr bwMode="auto">
          <a:xfrm>
            <a:off x="6257205" y="1754343"/>
            <a:ext cx="895017" cy="64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3526" name="Picture 6" descr="http://thumbs.dreamstime.com/z/smiley-megaphone-2599565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5"/>
          <a:stretch/>
        </p:blipFill>
        <p:spPr bwMode="auto">
          <a:xfrm flipH="1">
            <a:off x="8147545" y="5401235"/>
            <a:ext cx="883060" cy="61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982" name="Rectangular Callout 126981"/>
          <p:cNvSpPr/>
          <p:nvPr/>
        </p:nvSpPr>
        <p:spPr>
          <a:xfrm>
            <a:off x="2534470" y="2971800"/>
            <a:ext cx="675959" cy="357190"/>
          </a:xfrm>
          <a:prstGeom prst="wedgeRectCallout">
            <a:avLst>
              <a:gd name="adj1" fmla="val -64199"/>
              <a:gd name="adj2" fmla="val 8343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 am B1</a:t>
            </a:r>
            <a:endParaRPr lang="en-US" sz="1200" dirty="0"/>
          </a:p>
        </p:txBody>
      </p:sp>
      <p:sp>
        <p:nvSpPr>
          <p:cNvPr id="79" name="Rectangular Callout 78"/>
          <p:cNvSpPr/>
          <p:nvPr/>
        </p:nvSpPr>
        <p:spPr>
          <a:xfrm>
            <a:off x="7017097" y="1646139"/>
            <a:ext cx="675959" cy="357190"/>
          </a:xfrm>
          <a:prstGeom prst="wedgeRectCallout">
            <a:avLst>
              <a:gd name="adj1" fmla="val -64199"/>
              <a:gd name="adj2" fmla="val 834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 am B2</a:t>
            </a:r>
            <a:endParaRPr lang="en-US" sz="1200" dirty="0"/>
          </a:p>
        </p:txBody>
      </p:sp>
      <p:sp>
        <p:nvSpPr>
          <p:cNvPr id="80" name="Rectangular Callout 79"/>
          <p:cNvSpPr/>
          <p:nvPr/>
        </p:nvSpPr>
        <p:spPr>
          <a:xfrm>
            <a:off x="8052874" y="4812505"/>
            <a:ext cx="675959" cy="357190"/>
          </a:xfrm>
          <a:prstGeom prst="wedgeRectCallout">
            <a:avLst>
              <a:gd name="adj1" fmla="val 15374"/>
              <a:gd name="adj2" fmla="val 16626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 am B3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8734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00" name="Picture 24" descr="http://ecx.images-amazon.com/images/I/41bylgiPrtL._SX342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33348">
            <a:off x="1396926" y="3693110"/>
            <a:ext cx="272397" cy="2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4" descr="http://ecx.images-amazon.com/images/I/41bylgiPrtL._SX342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">
            <a:off x="5817432" y="2096721"/>
            <a:ext cx="272397" cy="2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://ecx.images-amazon.com/images/I/41bylgiPrtL._SX342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">
            <a:off x="8713031" y="6126906"/>
            <a:ext cx="272397" cy="2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/>
          <p:cNvCxnSpPr>
            <a:stCxn id="127000" idx="1"/>
          </p:cNvCxnSpPr>
          <p:nvPr/>
        </p:nvCxnSpPr>
        <p:spPr>
          <a:xfrm flipH="1">
            <a:off x="914400" y="3910282"/>
            <a:ext cx="546102" cy="1499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33400" y="5410201"/>
            <a:ext cx="381000" cy="9602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18183467">
            <a:off x="-36157" y="1905047"/>
            <a:ext cx="3022140" cy="676924"/>
          </a:xfrm>
          <a:prstGeom prst="rect">
            <a:avLst/>
          </a:prstGeom>
          <a:noFill/>
        </p:spPr>
        <p:txBody>
          <a:bodyPr wrap="square" rtlCol="0">
            <a:prstTxWarp prst="textFadeRight">
              <a:avLst>
                <a:gd name="adj" fmla="val 22855"/>
              </a:avLst>
            </a:prstTxWarp>
            <a:spAutoFit/>
          </a:bodyPr>
          <a:lstStyle/>
          <a:p>
            <a:r>
              <a:rPr lang="en-US" dirty="0" smtClean="0"/>
              <a:t>Where am I?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127000" idx="2"/>
          </p:cNvCxnSpPr>
          <p:nvPr/>
        </p:nvCxnSpPr>
        <p:spPr>
          <a:xfrm>
            <a:off x="1619373" y="3849420"/>
            <a:ext cx="895227" cy="493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514600" y="4343400"/>
            <a:ext cx="2057400" cy="10668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7000" idx="3"/>
          </p:cNvCxnSpPr>
          <p:nvPr/>
        </p:nvCxnSpPr>
        <p:spPr>
          <a:xfrm flipV="1">
            <a:off x="1605747" y="3048000"/>
            <a:ext cx="527853" cy="631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133600" y="2590800"/>
            <a:ext cx="381000" cy="4572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4" idx="1"/>
          </p:cNvCxnSpPr>
          <p:nvPr/>
        </p:nvCxnSpPr>
        <p:spPr>
          <a:xfrm flipH="1" flipV="1">
            <a:off x="5486400" y="1981200"/>
            <a:ext cx="338855" cy="171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5181600" y="1828800"/>
            <a:ext cx="304800" cy="1524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2"/>
          </p:cNvCxnSpPr>
          <p:nvPr/>
        </p:nvCxnSpPr>
        <p:spPr>
          <a:xfrm flipH="1">
            <a:off x="4842745" y="2294766"/>
            <a:ext cx="1076832" cy="1134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804839" y="3429000"/>
            <a:ext cx="1071962" cy="116149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4" idx="3"/>
          </p:cNvCxnSpPr>
          <p:nvPr/>
        </p:nvCxnSpPr>
        <p:spPr>
          <a:xfrm>
            <a:off x="6082006" y="2244165"/>
            <a:ext cx="471194" cy="14356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6553201" y="3679838"/>
            <a:ext cx="685799" cy="17303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5" idx="1"/>
          </p:cNvCxnSpPr>
          <p:nvPr/>
        </p:nvCxnSpPr>
        <p:spPr>
          <a:xfrm flipH="1" flipV="1">
            <a:off x="6989645" y="4343400"/>
            <a:ext cx="1731209" cy="18399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6477000" y="5638800"/>
            <a:ext cx="2209799" cy="5944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6477000" y="6335762"/>
            <a:ext cx="2396255" cy="296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5953630" y="3276600"/>
            <a:ext cx="1028036" cy="10668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4830361" y="5279740"/>
            <a:ext cx="1637287" cy="3590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3467766" y="6619318"/>
            <a:ext cx="3009234" cy="23868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63522" name="Picture 2" descr="http://i954.photobucket.com/albums/ae24/ncshelter/smile%203/Shouting_smile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31789">
            <a:off x="1736663" y="3361918"/>
            <a:ext cx="937450" cy="68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3524" name="Picture 4" descr="http://thumbs.dreamstime.com/x/shout-out-smiley-cheerful-boy-something-wonderful-3401413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6" b="14584"/>
          <a:stretch/>
        </p:blipFill>
        <p:spPr bwMode="auto">
          <a:xfrm>
            <a:off x="6257205" y="1754343"/>
            <a:ext cx="895017" cy="64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3526" name="Picture 6" descr="http://thumbs.dreamstime.com/z/smiley-megaphone-2599565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85"/>
          <a:stretch/>
        </p:blipFill>
        <p:spPr bwMode="auto">
          <a:xfrm flipH="1">
            <a:off x="8147545" y="5401235"/>
            <a:ext cx="883060" cy="61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982" name="Rectangular Callout 126981"/>
          <p:cNvSpPr/>
          <p:nvPr/>
        </p:nvSpPr>
        <p:spPr>
          <a:xfrm>
            <a:off x="2534470" y="2971800"/>
            <a:ext cx="675959" cy="357190"/>
          </a:xfrm>
          <a:prstGeom prst="wedgeRectCallout">
            <a:avLst>
              <a:gd name="adj1" fmla="val -64199"/>
              <a:gd name="adj2" fmla="val 8343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 am B1</a:t>
            </a:r>
            <a:endParaRPr lang="en-US" sz="1200" dirty="0"/>
          </a:p>
        </p:txBody>
      </p:sp>
      <p:sp>
        <p:nvSpPr>
          <p:cNvPr id="79" name="Rectangular Callout 78"/>
          <p:cNvSpPr/>
          <p:nvPr/>
        </p:nvSpPr>
        <p:spPr>
          <a:xfrm>
            <a:off x="7017097" y="1646139"/>
            <a:ext cx="675959" cy="357190"/>
          </a:xfrm>
          <a:prstGeom prst="wedgeRectCallout">
            <a:avLst>
              <a:gd name="adj1" fmla="val -64199"/>
              <a:gd name="adj2" fmla="val 834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 am B2</a:t>
            </a:r>
            <a:endParaRPr lang="en-US" sz="1200" dirty="0"/>
          </a:p>
        </p:txBody>
      </p:sp>
      <p:sp>
        <p:nvSpPr>
          <p:cNvPr id="80" name="Rectangular Callout 79"/>
          <p:cNvSpPr/>
          <p:nvPr/>
        </p:nvSpPr>
        <p:spPr>
          <a:xfrm>
            <a:off x="8052874" y="4812505"/>
            <a:ext cx="675959" cy="357190"/>
          </a:xfrm>
          <a:prstGeom prst="wedgeRectCallout">
            <a:avLst>
              <a:gd name="adj1" fmla="val 15374"/>
              <a:gd name="adj2" fmla="val 16626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 am B3</a:t>
            </a:r>
            <a:endParaRPr lang="en-US" sz="1200" dirty="0"/>
          </a:p>
        </p:txBody>
      </p:sp>
      <p:pic>
        <p:nvPicPr>
          <p:cNvPr id="365570" name="Picture 2" descr="http://myhrpartnerinc.com/wp-content/uploads/2013/02/listening-smiley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3" y="3745754"/>
            <a:ext cx="615740" cy="48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72449" y="457200"/>
            <a:ext cx="932390" cy="12971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808673" y="457199"/>
            <a:ext cx="932390" cy="12971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72449" y="533400"/>
            <a:ext cx="861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B1 – left wall</a:t>
            </a:r>
            <a:br>
              <a:rPr lang="en-US" sz="1200" dirty="0" smtClean="0"/>
            </a:br>
            <a:r>
              <a:rPr lang="en-US" sz="1200" dirty="0" smtClean="0"/>
              <a:t>B2 – 3</a:t>
            </a:r>
            <a:r>
              <a:rPr lang="en-US" sz="1200" baseline="30000" dirty="0" smtClean="0"/>
              <a:t>rd</a:t>
            </a:r>
            <a:r>
              <a:rPr lang="en-US" sz="1200" dirty="0" smtClean="0"/>
              <a:t> pillar</a:t>
            </a:r>
          </a:p>
          <a:p>
            <a:r>
              <a:rPr lang="en-US" sz="1200" dirty="0" smtClean="0"/>
              <a:t>B3 – 5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pillar</a:t>
            </a:r>
            <a:endParaRPr lang="en-US" sz="1200" dirty="0"/>
          </a:p>
        </p:txBody>
      </p:sp>
      <p:sp>
        <p:nvSpPr>
          <p:cNvPr id="4" name="Cloud Callout 3"/>
          <p:cNvSpPr/>
          <p:nvPr/>
        </p:nvSpPr>
        <p:spPr>
          <a:xfrm>
            <a:off x="3538043" y="2813858"/>
            <a:ext cx="2920312" cy="1130830"/>
          </a:xfrm>
          <a:prstGeom prst="cloudCallout">
            <a:avLst>
              <a:gd name="adj1" fmla="val -52759"/>
              <a:gd name="adj2" fmla="val 36339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Hmmm.. </a:t>
            </a:r>
          </a:p>
          <a:p>
            <a:pPr algn="ctr"/>
            <a:r>
              <a:rPr lang="en-US" sz="1000" dirty="0" smtClean="0"/>
              <a:t>I hear B1 louder. I am closer to B1, close to B3 but far from B2. </a:t>
            </a:r>
          </a:p>
          <a:p>
            <a:pPr algn="ctr"/>
            <a:r>
              <a:rPr lang="en-US" sz="1000" dirty="0" smtClean="0"/>
              <a:t>I should be near purple couch.</a:t>
            </a:r>
          </a:p>
          <a:p>
            <a:pPr algn="ctr"/>
            <a:endParaRPr lang="en-US" sz="1000" dirty="0"/>
          </a:p>
        </p:txBody>
      </p:sp>
      <p:sp>
        <p:nvSpPr>
          <p:cNvPr id="5" name="Up-Down Arrow 4"/>
          <p:cNvSpPr/>
          <p:nvPr/>
        </p:nvSpPr>
        <p:spPr>
          <a:xfrm>
            <a:off x="3210429" y="1824734"/>
            <a:ext cx="213410" cy="1921020"/>
          </a:xfrm>
          <a:prstGeom prst="up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refer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7963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152400"/>
            <a:ext cx="8153400" cy="67056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38200" y="228600"/>
            <a:ext cx="3352800" cy="2922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733925" y="3886200"/>
            <a:ext cx="3800475" cy="2971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343400" y="228600"/>
            <a:ext cx="3810000" cy="2922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28004" name="Group 4"/>
          <p:cNvGrpSpPr>
            <a:grpSpLocks/>
          </p:cNvGrpSpPr>
          <p:nvPr/>
        </p:nvGrpSpPr>
        <p:grpSpPr bwMode="auto">
          <a:xfrm>
            <a:off x="990601" y="2362200"/>
            <a:ext cx="423396" cy="709613"/>
            <a:chOff x="2057400" y="3886200"/>
            <a:chExt cx="1371600" cy="2438400"/>
          </a:xfrm>
        </p:grpSpPr>
        <p:sp>
          <p:nvSpPr>
            <p:cNvPr id="6" name="Oval 5"/>
            <p:cNvSpPr/>
            <p:nvPr/>
          </p:nvSpPr>
          <p:spPr>
            <a:xfrm>
              <a:off x="2327564" y="3886200"/>
              <a:ext cx="872836" cy="83836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7" name="Straight Connector 6"/>
            <p:cNvCxnSpPr>
              <a:stCxn id="6" idx="4"/>
            </p:cNvCxnSpPr>
            <p:nvPr/>
          </p:nvCxnSpPr>
          <p:spPr>
            <a:xfrm>
              <a:off x="2763982" y="4724560"/>
              <a:ext cx="6928" cy="106584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2057400" y="5790400"/>
              <a:ext cx="713510" cy="5342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763982" y="5790400"/>
              <a:ext cx="665018" cy="5342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200564" y="5028720"/>
              <a:ext cx="1228436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loud Callout 10"/>
          <p:cNvSpPr/>
          <p:nvPr/>
        </p:nvSpPr>
        <p:spPr>
          <a:xfrm>
            <a:off x="870697" y="1123297"/>
            <a:ext cx="2836862" cy="1108075"/>
          </a:xfrm>
          <a:prstGeom prst="cloudCallout">
            <a:avLst>
              <a:gd name="adj1" fmla="val -33473"/>
              <a:gd name="adj2" fmla="val 5926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b="1" dirty="0"/>
              <a:t>I am in Room 1 </a:t>
            </a:r>
            <a:r>
              <a:rPr lang="en-US" altLang="en-US" b="1" dirty="0" smtClean="0">
                <a:sym typeface="Wingdings" panose="05000000000000000000" pitchFamily="2" charset="2"/>
              </a:rPr>
              <a:t></a:t>
            </a:r>
            <a:endParaRPr lang="en-US" altLang="en-US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2593975" y="2743200"/>
            <a:ext cx="758825" cy="3828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B1</a:t>
            </a:r>
            <a:endParaRPr lang="en-US" dirty="0"/>
          </a:p>
        </p:txBody>
      </p:sp>
      <p:sp>
        <p:nvSpPr>
          <p:cNvPr id="128013" name="TextBox 18"/>
          <p:cNvSpPr txBox="1">
            <a:spLocks noChangeArrowheads="1"/>
          </p:cNvSpPr>
          <p:nvPr/>
        </p:nvSpPr>
        <p:spPr bwMode="auto">
          <a:xfrm>
            <a:off x="863600" y="231775"/>
            <a:ext cx="12969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 dirty="0" smtClean="0">
                <a:solidFill>
                  <a:srgbClr val="0070C0"/>
                </a:solidFill>
              </a:rPr>
              <a:t>Room 1</a:t>
            </a:r>
            <a:endParaRPr lang="en-US" altLang="en-US" sz="2400" b="1" dirty="0">
              <a:solidFill>
                <a:srgbClr val="0070C0"/>
              </a:solidFill>
            </a:endParaRPr>
          </a:p>
        </p:txBody>
      </p:sp>
      <p:sp>
        <p:nvSpPr>
          <p:cNvPr id="128014" name="TextBox 19"/>
          <p:cNvSpPr txBox="1">
            <a:spLocks noChangeArrowheads="1"/>
          </p:cNvSpPr>
          <p:nvPr/>
        </p:nvSpPr>
        <p:spPr bwMode="auto">
          <a:xfrm>
            <a:off x="4343400" y="288925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 dirty="0" smtClean="0">
                <a:solidFill>
                  <a:srgbClr val="0070C0"/>
                </a:solidFill>
              </a:rPr>
              <a:t>Room 2</a:t>
            </a:r>
            <a:endParaRPr lang="en-US" altLang="en-US" sz="2400" b="1" dirty="0">
              <a:solidFill>
                <a:srgbClr val="0070C0"/>
              </a:solidFill>
            </a:endParaRPr>
          </a:p>
        </p:txBody>
      </p:sp>
      <p:sp>
        <p:nvSpPr>
          <p:cNvPr id="128015" name="TextBox 20"/>
          <p:cNvSpPr txBox="1">
            <a:spLocks noChangeArrowheads="1"/>
          </p:cNvSpPr>
          <p:nvPr/>
        </p:nvSpPr>
        <p:spPr bwMode="auto">
          <a:xfrm>
            <a:off x="4784725" y="3935413"/>
            <a:ext cx="15938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b="1" dirty="0" smtClean="0">
                <a:solidFill>
                  <a:srgbClr val="0070C0"/>
                </a:solidFill>
              </a:rPr>
              <a:t>Room 3</a:t>
            </a:r>
            <a:endParaRPr lang="en-US" altLang="en-US" sz="2400" b="1" dirty="0">
              <a:solidFill>
                <a:srgbClr val="0070C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1413997" y="2446336"/>
            <a:ext cx="3329453" cy="5715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0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2065338"/>
            <a:ext cx="76835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Arrow Connector 31"/>
          <p:cNvCxnSpPr/>
          <p:nvPr/>
        </p:nvCxnSpPr>
        <p:spPr>
          <a:xfrm flipH="1" flipV="1">
            <a:off x="1566398" y="2655889"/>
            <a:ext cx="2624602" cy="246617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1703046" y="2611532"/>
            <a:ext cx="872002" cy="1158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784725" y="2446336"/>
            <a:ext cx="1270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191001" y="5132388"/>
            <a:ext cx="658812" cy="5905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8016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3481388"/>
            <a:ext cx="1858963" cy="33258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870697" y="3926820"/>
            <a:ext cx="1704351" cy="2472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B1 = -30dB</a:t>
            </a:r>
            <a:b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B2 = -60dB</a:t>
            </a: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B3 = -90dB</a:t>
            </a:r>
          </a:p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are in Room 1</a:t>
            </a:r>
            <a:endParaRPr lang="en-US" sz="1600" dirty="0"/>
          </a:p>
        </p:txBody>
      </p:sp>
      <p:sp>
        <p:nvSpPr>
          <p:cNvPr id="44" name="Rounded Rectangle 43"/>
          <p:cNvSpPr/>
          <p:nvPr/>
        </p:nvSpPr>
        <p:spPr>
          <a:xfrm>
            <a:off x="6054725" y="2768319"/>
            <a:ext cx="758825" cy="3828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B2</a:t>
            </a:r>
            <a:endParaRPr lang="en-US" dirty="0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2090457"/>
            <a:ext cx="76835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ounded Rectangle 45"/>
          <p:cNvSpPr/>
          <p:nvPr/>
        </p:nvSpPr>
        <p:spPr>
          <a:xfrm>
            <a:off x="4799853" y="6424331"/>
            <a:ext cx="758825" cy="3828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B3</a:t>
            </a:r>
            <a:endParaRPr lang="en-US" dirty="0"/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328" y="5746469"/>
            <a:ext cx="76835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570</Words>
  <Application>Microsoft Office PowerPoint</Application>
  <PresentationFormat>On-screen Show (4:3)</PresentationFormat>
  <Paragraphs>167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21</vt:i4>
      </vt:variant>
    </vt:vector>
  </HeadingPairs>
  <TitlesOfParts>
    <vt:vector size="37" baseType="lpstr">
      <vt:lpstr>Calibri</vt:lpstr>
      <vt:lpstr>Arial</vt:lpstr>
      <vt:lpstr>Calibri Light</vt:lpstr>
      <vt:lpstr>Wingdings 3</vt:lpstr>
      <vt:lpstr>Wingdings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Office Theme</vt:lpstr>
      <vt:lpstr>10_Office Theme</vt:lpstr>
      <vt:lpstr>IOT DESIGN 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DESIGN CHALLENGE</dc:title>
  <dc:creator>admin</dc:creator>
  <cp:lastModifiedBy>MIHIR SHAH</cp:lastModifiedBy>
  <cp:revision>30</cp:revision>
  <dcterms:created xsi:type="dcterms:W3CDTF">2015-02-16T23:31:29Z</dcterms:created>
  <dcterms:modified xsi:type="dcterms:W3CDTF">2015-02-17T07:55:29Z</dcterms:modified>
</cp:coreProperties>
</file>